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</p:sldIdLst>
  <p:sldSz cx="9144000" cy="5143500" type="screen16x9"/>
  <p:notesSz cx="6858000" cy="9144000"/>
  <p:embeddedFontLst>
    <p:embeddedFont>
      <p:font typeface="Proxima Nova" panose="020B0604020202020204" charset="0"/>
      <p:regular r:id="rId20"/>
      <p:bold r:id="rId21"/>
      <p:italic r:id="rId22"/>
      <p:boldItalic r:id="rId23"/>
    </p:embeddedFont>
    <p:embeddedFont>
      <p:font typeface="Roboto" panose="02000000000000000000" pitchFamily="2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7BAF0-0AFA-7C8C-2B51-D39D46C87AB7}" v="995" dt="2024-06-12T14:31:43.8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50a26b17c2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50a26b17c2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2ac222f2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2ac222f2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50a26b17c2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50a26b17c2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50a26b17c2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50a26b17c2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2ac222f2f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2ac222f2f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2ac222f2f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2ac222f2f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2aafdfcad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2aafdfcad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50a26b17c2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50a26b17c2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ab242a0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2ab242a0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55bb9a92b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55bb9a92b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50a26b17c2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50a26b17c2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50a26b17c2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50a26b17c2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2aafdfcad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2aafdfcad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50a26b17c2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50a26b17c2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r>
              <a:rPr lang="en" dirty="0"/>
              <a:t>The Writing Process: Prewriting</a:t>
            </a:r>
            <a:endParaRPr lang="en-US"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8917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indent="0"/>
            <a:r>
              <a:rPr lang="en" dirty="0"/>
              <a:t>Three Strategies for Developing Ideas</a:t>
            </a:r>
            <a:endParaRPr dirty="0"/>
          </a:p>
          <a:p>
            <a:pPr marL="0" indent="0"/>
            <a:r>
              <a:rPr lang="en" dirty="0"/>
              <a:t>By Brandi Morley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" b="1" dirty="0"/>
              <a:t>Freewriting: What is it?</a:t>
            </a:r>
            <a:endParaRPr b="1" dirty="0"/>
          </a:p>
        </p:txBody>
      </p:sp>
      <p:sp>
        <p:nvSpPr>
          <p:cNvPr id="149" name="Google Shape;14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 dirty="0">
                <a:solidFill>
                  <a:srgbClr val="000000"/>
                </a:solidFill>
              </a:rPr>
              <a:t>Freewriting </a:t>
            </a:r>
            <a:r>
              <a:rPr lang="en" dirty="0">
                <a:solidFill>
                  <a:srgbClr val="000000"/>
                </a:solidFill>
              </a:rPr>
              <a:t>is a process of freely jotting down your thoughts and ideas related to a topic in phrases or sentences. “Correctness” does not matter at this point. The idea is to write down whatever comes to mind related to the topic.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0" name="Google Shape;150;p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 dirty="0">
                <a:solidFill>
                  <a:srgbClr val="000000"/>
                </a:solidFill>
              </a:rPr>
              <a:t>Example</a:t>
            </a:r>
            <a:endParaRPr b="1" dirty="0">
              <a:solidFill>
                <a:srgbClr val="000000"/>
              </a:solidFill>
            </a:endParaRPr>
          </a:p>
        </p:txBody>
      </p:sp>
      <p:sp>
        <p:nvSpPr>
          <p:cNvPr id="151" name="Google Shape;151;p22"/>
          <p:cNvSpPr/>
          <p:nvPr/>
        </p:nvSpPr>
        <p:spPr>
          <a:xfrm>
            <a:off x="5052985" y="1549700"/>
            <a:ext cx="3557100" cy="2884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Proxima Nova"/>
                <a:ea typeface="Shadows Into Light"/>
                <a:cs typeface="Shadows Into Light"/>
                <a:sym typeface="Shadows Into Light"/>
              </a:rPr>
              <a:t>Topic: </a:t>
            </a:r>
            <a:r>
              <a:rPr lang="en" dirty="0">
                <a:latin typeface="Proxima Nova"/>
                <a:ea typeface="Shadows Into Light"/>
                <a:cs typeface="Shadows Into Light"/>
                <a:sym typeface="Shadows Into Light"/>
              </a:rPr>
              <a:t>Going to College</a:t>
            </a:r>
            <a:endParaRPr lang="en-US" dirty="0">
              <a:latin typeface="Proxima Nova"/>
              <a:ea typeface="Shadows Into Light"/>
              <a:cs typeface="Shadows Into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Proxima Nova"/>
              <a:ea typeface="Shadows Into Light"/>
              <a:cs typeface="Shadows Into Light"/>
            </a:endParaRPr>
          </a:p>
          <a:p>
            <a:r>
              <a:rPr lang="en" sz="1250" dirty="0">
                <a:latin typeface="Proxima Nova"/>
                <a:ea typeface="Homemade Apple"/>
                <a:cs typeface="Homemade Apple"/>
                <a:sym typeface="Homemade Apple"/>
              </a:rPr>
              <a:t>When I started college, I didn’t know what I didn’t know. It took me a while to figure out how to manage my time and study for my classes. Speaking of classes, I had to take all 8:00 a.m. classes my freshman year before I learned to register early! Registration wasn’t online, either, so my roommate and I spent hours waiting on the phone just so we could register for our classes each semester.  </a:t>
            </a:r>
            <a:endParaRPr sz="1250">
              <a:latin typeface="Proxima Nova"/>
              <a:ea typeface="Homemade Apple"/>
              <a:cs typeface="Homemade Appl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Proxima Nova"/>
              <a:ea typeface="Permanent Marker"/>
              <a:cs typeface="Permanent Marker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" b="1" dirty="0"/>
              <a:t>Freewriting: Your turn!</a:t>
            </a:r>
            <a:endParaRPr b="1" dirty="0"/>
          </a:p>
        </p:txBody>
      </p:sp>
      <p:sp>
        <p:nvSpPr>
          <p:cNvPr id="157" name="Google Shape;157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Set a timer for 5 minutes.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Practice using the prewriting strategy of </a:t>
            </a:r>
            <a:r>
              <a:rPr lang="en" b="1" dirty="0">
                <a:solidFill>
                  <a:srgbClr val="000000"/>
                </a:solidFill>
              </a:rPr>
              <a:t>freewriting</a:t>
            </a:r>
            <a:r>
              <a:rPr lang="en" dirty="0">
                <a:solidFill>
                  <a:srgbClr val="000000"/>
                </a:solidFill>
              </a:rPr>
              <a:t> with a topic of your choice or a broad topic such as planning a vacation. Write as many thoughts and ideas that come to mind related to the topic. Remember, there is no need to be concerned about spelling, grammar, or conventions right now; the point is to get ideas on the page.  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Clustering</a:t>
            </a:r>
            <a:endParaRPr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" b="1" dirty="0"/>
              <a:t>Clustering: What is it?</a:t>
            </a:r>
            <a:endParaRPr b="1" dirty="0"/>
          </a:p>
        </p:txBody>
      </p:sp>
      <p:sp>
        <p:nvSpPr>
          <p:cNvPr id="168" name="Google Shape;168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453028" cy="3416400"/>
          </a:xfrm>
          <a:prstGeom prst="rect">
            <a:avLst/>
          </a:prstGeom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" b="1" dirty="0">
                <a:solidFill>
                  <a:srgbClr val="000000"/>
                </a:solidFill>
              </a:rPr>
              <a:t>Clustering</a:t>
            </a:r>
            <a:r>
              <a:rPr lang="en" dirty="0">
                <a:solidFill>
                  <a:srgbClr val="000000"/>
                </a:solidFill>
              </a:rPr>
              <a:t>, also called mind mapping, is a method to help you organize ideas related to a topic. It helps a writer to see how ideas are connected. Start with the main topic, and then brainstorm related subtopics and details. </a:t>
            </a:r>
          </a:p>
          <a:p>
            <a:pPr marL="0" indent="0">
              <a:lnSpc>
                <a:spcPct val="114999"/>
              </a:lnSpc>
              <a:spcAft>
                <a:spcPts val="1200"/>
              </a:spcAft>
              <a:buNone/>
            </a:pPr>
            <a:endParaRPr lang="en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1DFC2-8D06-3B77-1BE6-C7660E8D4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20997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en" b="1" dirty="0"/>
              <a:t>Clustering: Example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F7083-A6FD-D9C3-CEEA-2D9F939E4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3388" y="512395"/>
            <a:ext cx="4338228" cy="4413096"/>
          </a:xfrm>
        </p:spPr>
        <p:txBody>
          <a:bodyPr>
            <a:normAutofit lnSpcReduction="10000"/>
          </a:bodyPr>
          <a:lstStyle/>
          <a:p>
            <a:pPr marL="139700" indent="0">
              <a:lnSpc>
                <a:spcPct val="114999"/>
              </a:lnSpc>
              <a:buNone/>
            </a:pPr>
            <a:r>
              <a:rPr lang="en-US" dirty="0">
                <a:solidFill>
                  <a:srgbClr val="000000"/>
                </a:solidFill>
              </a:rPr>
              <a:t>An alternative version of this clustering example can also be understood in the form of an outline, like so:</a:t>
            </a:r>
            <a:endParaRPr lang="en-US" dirty="0">
              <a:solidFill>
                <a:srgbClr val="616161"/>
              </a:solidFill>
            </a:endParaRPr>
          </a:p>
          <a:p>
            <a:pPr marL="139700" indent="0">
              <a:lnSpc>
                <a:spcPct val="114999"/>
              </a:lnSpc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425450" indent="-285750">
              <a:lnSpc>
                <a:spcPct val="114999"/>
              </a:lnSpc>
            </a:pPr>
            <a:r>
              <a:rPr lang="en-US" dirty="0">
                <a:solidFill>
                  <a:srgbClr val="000000"/>
                </a:solidFill>
              </a:rPr>
              <a:t>Main Topic: Going to College</a:t>
            </a:r>
            <a:endParaRPr lang="en-US" dirty="0">
              <a:solidFill>
                <a:srgbClr val="616161"/>
              </a:solidFill>
            </a:endParaRPr>
          </a:p>
          <a:p>
            <a:pPr lvl="1">
              <a:lnSpc>
                <a:spcPct val="114999"/>
              </a:lnSpc>
            </a:pPr>
            <a:r>
              <a:rPr lang="en-US" sz="1400" dirty="0">
                <a:solidFill>
                  <a:srgbClr val="000000"/>
                </a:solidFill>
              </a:rPr>
              <a:t>Subtopic #1: Housing</a:t>
            </a:r>
            <a:endParaRPr lang="en-US" sz="1400" dirty="0">
              <a:solidFill>
                <a:srgbClr val="616161"/>
              </a:solidFill>
            </a:endParaRPr>
          </a:p>
          <a:p>
            <a:pPr marL="1339850" lvl="2">
              <a:lnSpc>
                <a:spcPct val="114999"/>
              </a:lnSpc>
              <a:buFont typeface="Wingdings"/>
              <a:buChar char="§"/>
            </a:pPr>
            <a:r>
              <a:rPr lang="en-US" sz="1400" dirty="0">
                <a:solidFill>
                  <a:srgbClr val="000000"/>
                </a:solidFill>
              </a:rPr>
              <a:t>Detail #1: On-Campus</a:t>
            </a:r>
            <a:endParaRPr lang="en-US" sz="1400" dirty="0">
              <a:solidFill>
                <a:srgbClr val="616161"/>
              </a:solidFill>
            </a:endParaRPr>
          </a:p>
          <a:p>
            <a:pPr marL="1339850" lvl="2">
              <a:lnSpc>
                <a:spcPct val="114999"/>
              </a:lnSpc>
              <a:buFont typeface="Wingdings"/>
              <a:buChar char="§"/>
            </a:pPr>
            <a:r>
              <a:rPr lang="en-US" sz="1400" dirty="0">
                <a:solidFill>
                  <a:srgbClr val="000000"/>
                </a:solidFill>
              </a:rPr>
              <a:t>Detail #2: Off-Campus</a:t>
            </a:r>
            <a:endParaRPr lang="en-US" sz="1400" dirty="0">
              <a:solidFill>
                <a:srgbClr val="616161"/>
              </a:solidFill>
            </a:endParaRPr>
          </a:p>
          <a:p>
            <a:pPr marL="882650" lvl="1" indent="-285750">
              <a:lnSpc>
                <a:spcPct val="114999"/>
              </a:lnSpc>
              <a:buSzPts val="1400"/>
            </a:pPr>
            <a:r>
              <a:rPr lang="en-US" sz="1400" dirty="0">
                <a:solidFill>
                  <a:srgbClr val="000000"/>
                </a:solidFill>
              </a:rPr>
              <a:t>Subtopic #2: Admission</a:t>
            </a:r>
            <a:endParaRPr lang="en-US" sz="1400" dirty="0">
              <a:solidFill>
                <a:srgbClr val="616161"/>
              </a:solidFill>
            </a:endParaRPr>
          </a:p>
          <a:p>
            <a:pPr lvl="2" indent="-285750">
              <a:lnSpc>
                <a:spcPct val="114999"/>
              </a:lnSpc>
              <a:buFont typeface="Wingdings"/>
              <a:buChar char="§"/>
            </a:pPr>
            <a:r>
              <a:rPr lang="en-US" sz="1400" dirty="0">
                <a:solidFill>
                  <a:srgbClr val="000000"/>
                </a:solidFill>
              </a:rPr>
              <a:t>Detail #1: Essay</a:t>
            </a:r>
            <a:endParaRPr lang="en-US" sz="1400" dirty="0">
              <a:solidFill>
                <a:srgbClr val="616161"/>
              </a:solidFill>
            </a:endParaRPr>
          </a:p>
          <a:p>
            <a:pPr lvl="2" indent="-285750">
              <a:lnSpc>
                <a:spcPct val="114999"/>
              </a:lnSpc>
              <a:buFont typeface="Wingdings"/>
              <a:buChar char="§"/>
            </a:pPr>
            <a:r>
              <a:rPr lang="en-US" sz="1400" dirty="0">
                <a:solidFill>
                  <a:srgbClr val="000000"/>
                </a:solidFill>
              </a:rPr>
              <a:t>Detail #2: Financial Aid</a:t>
            </a:r>
            <a:endParaRPr lang="en-US" sz="1400" dirty="0">
              <a:solidFill>
                <a:srgbClr val="616161"/>
              </a:solidFill>
            </a:endParaRPr>
          </a:p>
          <a:p>
            <a:pPr lvl="1">
              <a:lnSpc>
                <a:spcPct val="114999"/>
              </a:lnSpc>
            </a:pPr>
            <a:r>
              <a:rPr lang="en-US" sz="1400" dirty="0">
                <a:solidFill>
                  <a:srgbClr val="000000"/>
                </a:solidFill>
              </a:rPr>
              <a:t>Subtopic #3: Courses</a:t>
            </a:r>
            <a:endParaRPr lang="en-US" sz="1400" dirty="0">
              <a:solidFill>
                <a:srgbClr val="616161"/>
              </a:solidFill>
            </a:endParaRPr>
          </a:p>
          <a:p>
            <a:pPr lvl="2">
              <a:lnSpc>
                <a:spcPct val="114999"/>
              </a:lnSpc>
            </a:pPr>
            <a:r>
              <a:rPr lang="en-US" sz="1400" dirty="0">
                <a:solidFill>
                  <a:srgbClr val="000000"/>
                </a:solidFill>
              </a:rPr>
              <a:t>Detail #1: Professors</a:t>
            </a:r>
            <a:endParaRPr lang="en-US" sz="1400" dirty="0">
              <a:solidFill>
                <a:srgbClr val="616161"/>
              </a:solidFill>
            </a:endParaRPr>
          </a:p>
          <a:p>
            <a:pPr lvl="2">
              <a:lnSpc>
                <a:spcPct val="114999"/>
              </a:lnSpc>
            </a:pPr>
            <a:r>
              <a:rPr lang="en-US" sz="1400" dirty="0">
                <a:solidFill>
                  <a:srgbClr val="000000"/>
                </a:solidFill>
              </a:rPr>
              <a:t>Detail #2: Books</a:t>
            </a:r>
            <a:endParaRPr lang="en-US" sz="1400" dirty="0">
              <a:solidFill>
                <a:srgbClr val="616161"/>
              </a:solidFill>
            </a:endParaRPr>
          </a:p>
          <a:p>
            <a:pPr lvl="2">
              <a:lnSpc>
                <a:spcPct val="114999"/>
              </a:lnSpc>
            </a:pPr>
            <a:r>
              <a:rPr lang="en-US" sz="1400" dirty="0">
                <a:solidFill>
                  <a:srgbClr val="000000"/>
                </a:solidFill>
              </a:rPr>
              <a:t>Detail #3: Registration</a:t>
            </a:r>
            <a:endParaRPr lang="en-US" sz="1400" dirty="0">
              <a:solidFill>
                <a:srgbClr val="616161"/>
              </a:solidFill>
            </a:endParaRPr>
          </a:p>
          <a:p>
            <a:pPr lvl="1">
              <a:lnSpc>
                <a:spcPct val="114999"/>
              </a:lnSpc>
            </a:pPr>
            <a:r>
              <a:rPr lang="en-US" sz="1400" dirty="0">
                <a:solidFill>
                  <a:srgbClr val="000000"/>
                </a:solidFill>
              </a:rPr>
              <a:t>Subtopic #4: Events</a:t>
            </a:r>
            <a:endParaRPr lang="en-US" sz="1400" dirty="0">
              <a:solidFill>
                <a:srgbClr val="616161"/>
              </a:solidFill>
            </a:endParaRPr>
          </a:p>
          <a:p>
            <a:pPr lvl="2">
              <a:lnSpc>
                <a:spcPct val="114999"/>
              </a:lnSpc>
            </a:pPr>
            <a:r>
              <a:rPr lang="en-US" sz="1400" dirty="0">
                <a:solidFill>
                  <a:srgbClr val="000000"/>
                </a:solidFill>
              </a:rPr>
              <a:t>Detail #1: Sports</a:t>
            </a:r>
            <a:endParaRPr lang="en-US" sz="1400" dirty="0">
              <a:solidFill>
                <a:srgbClr val="616161"/>
              </a:solidFill>
            </a:endParaRPr>
          </a:p>
          <a:p>
            <a:pPr lvl="2">
              <a:lnSpc>
                <a:spcPct val="114999"/>
              </a:lnSpc>
            </a:pPr>
            <a:r>
              <a:rPr lang="en-US" sz="1400" dirty="0">
                <a:solidFill>
                  <a:srgbClr val="000000"/>
                </a:solidFill>
              </a:rPr>
              <a:t>Detail #2: Campus groups</a:t>
            </a:r>
            <a:endParaRPr lang="en-US" sz="1400" dirty="0">
              <a:solidFill>
                <a:srgbClr val="616161"/>
              </a:solidFill>
            </a:endParaRPr>
          </a:p>
        </p:txBody>
      </p:sp>
      <p:sp>
        <p:nvSpPr>
          <p:cNvPr id="5" name="Google Shape;169;p25">
            <a:extLst>
              <a:ext uri="{FF2B5EF4-FFF2-40B4-BE49-F238E27FC236}">
                <a16:creationId xmlns:a16="http://schemas.microsoft.com/office/drawing/2014/main" id="{ABC69B0C-117B-BAC5-FBA0-F0F33D30F302}"/>
              </a:ext>
            </a:extLst>
          </p:cNvPr>
          <p:cNvSpPr txBox="1">
            <a:spLocks noGrp="1"/>
          </p:cNvSpPr>
          <p:nvPr/>
        </p:nvSpPr>
        <p:spPr>
          <a:xfrm>
            <a:off x="337755" y="886468"/>
            <a:ext cx="4155348" cy="391932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1200"/>
              </a:spcAft>
            </a:pPr>
            <a:r>
              <a:rPr lang="en" b="1" dirty="0"/>
              <a:t>Clustering Example</a:t>
            </a:r>
            <a:endParaRPr lang="en-US" b="1" dirty="0">
              <a:solidFill>
                <a:srgbClr val="000000"/>
              </a:solidFill>
            </a:endParaRPr>
          </a:p>
        </p:txBody>
      </p:sp>
      <p:cxnSp>
        <p:nvCxnSpPr>
          <p:cNvPr id="6" name="Google Shape;186;p25">
            <a:extLst>
              <a:ext uri="{FF2B5EF4-FFF2-40B4-BE49-F238E27FC236}">
                <a16:creationId xmlns:a16="http://schemas.microsoft.com/office/drawing/2014/main" id="{3D0B6BAB-B5F8-C73A-180E-E1EA99D2B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 flipH="1">
            <a:off x="2706533" y="2407306"/>
            <a:ext cx="333000" cy="35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" name="Google Shape;170;p25">
            <a:extLst>
              <a:ext uri="{FF2B5EF4-FFF2-40B4-BE49-F238E27FC236}">
                <a16:creationId xmlns:a16="http://schemas.microsoft.com/office/drawing/2014/main" id="{046AABE5-F0A4-FF53-DD4B-E539F081E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 flipH="1">
            <a:off x="3523433" y="1768344"/>
            <a:ext cx="333000" cy="35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" name="Google Shape;171;p25">
            <a:extLst>
              <a:ext uri="{FF2B5EF4-FFF2-40B4-BE49-F238E27FC236}">
                <a16:creationId xmlns:a16="http://schemas.microsoft.com/office/drawing/2014/main" id="{F44A6AB4-4505-2675-AB88-78622DF74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 flipH="1">
            <a:off x="1677466" y="3279444"/>
            <a:ext cx="333000" cy="35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" name="Google Shape;172;p25">
            <a:extLst>
              <a:ext uri="{FF2B5EF4-FFF2-40B4-BE49-F238E27FC236}">
                <a16:creationId xmlns:a16="http://schemas.microsoft.com/office/drawing/2014/main" id="{E08B0DA8-71F9-31E3-4A5A-711F5DB5F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>
            <a:off x="1713766" y="2358169"/>
            <a:ext cx="296700" cy="30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Google Shape;187;p25">
            <a:extLst>
              <a:ext uri="{FF2B5EF4-FFF2-40B4-BE49-F238E27FC236}">
                <a16:creationId xmlns:a16="http://schemas.microsoft.com/office/drawing/2014/main" id="{497CCE51-B97C-A926-1C85-B9384791EA53}"/>
              </a:ext>
            </a:extLst>
          </p:cNvPr>
          <p:cNvSpPr/>
          <p:nvPr/>
        </p:nvSpPr>
        <p:spPr>
          <a:xfrm>
            <a:off x="1684851" y="2585692"/>
            <a:ext cx="1241700" cy="8592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b="1" dirty="0"/>
              <a:t>Going to College</a:t>
            </a:r>
            <a:endParaRPr b="1" dirty="0"/>
          </a:p>
        </p:txBody>
      </p:sp>
      <p:cxnSp>
        <p:nvCxnSpPr>
          <p:cNvPr id="11" name="Google Shape;191;p25">
            <a:extLst>
              <a:ext uri="{FF2B5EF4-FFF2-40B4-BE49-F238E27FC236}">
                <a16:creationId xmlns:a16="http://schemas.microsoft.com/office/drawing/2014/main" id="{ED780959-EFD2-6D43-8367-B2013DAA9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>
            <a:off x="1309291" y="4076244"/>
            <a:ext cx="296700" cy="30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73;p25">
            <a:extLst>
              <a:ext uri="{FF2B5EF4-FFF2-40B4-BE49-F238E27FC236}">
                <a16:creationId xmlns:a16="http://schemas.microsoft.com/office/drawing/2014/main" id="{710F2AA8-EBD5-61A6-2699-48F6BCE9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>
            <a:off x="2779491" y="3303594"/>
            <a:ext cx="296700" cy="30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77;p25">
            <a:extLst>
              <a:ext uri="{FF2B5EF4-FFF2-40B4-BE49-F238E27FC236}">
                <a16:creationId xmlns:a16="http://schemas.microsoft.com/office/drawing/2014/main" id="{2F54CE39-E326-1149-99EE-E1E3576CF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>
            <a:off x="789383" y="1943244"/>
            <a:ext cx="218400" cy="334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74;p25">
            <a:extLst>
              <a:ext uri="{FF2B5EF4-FFF2-40B4-BE49-F238E27FC236}">
                <a16:creationId xmlns:a16="http://schemas.microsoft.com/office/drawing/2014/main" id="{C62E516B-C064-7C15-BF13-55DC1F593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>
            <a:off x="2857808" y="1790844"/>
            <a:ext cx="218400" cy="334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" name="Google Shape;179;p25">
            <a:extLst>
              <a:ext uri="{FF2B5EF4-FFF2-40B4-BE49-F238E27FC236}">
                <a16:creationId xmlns:a16="http://schemas.microsoft.com/office/drawing/2014/main" id="{211C9761-C307-3FB8-CBE4-8D9707C14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 flipH="1">
            <a:off x="1313633" y="1692144"/>
            <a:ext cx="333000" cy="35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81;p25">
            <a:extLst>
              <a:ext uri="{FF2B5EF4-FFF2-40B4-BE49-F238E27FC236}">
                <a16:creationId xmlns:a16="http://schemas.microsoft.com/office/drawing/2014/main" id="{FD496020-CDB8-5870-4501-95BDA4D88382}"/>
              </a:ext>
            </a:extLst>
          </p:cNvPr>
          <p:cNvSpPr/>
          <p:nvPr/>
        </p:nvSpPr>
        <p:spPr>
          <a:xfrm>
            <a:off x="893726" y="1867842"/>
            <a:ext cx="1201800" cy="6729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Housing</a:t>
            </a:r>
            <a:endParaRPr sz="1000"/>
          </a:p>
        </p:txBody>
      </p:sp>
      <p:sp>
        <p:nvSpPr>
          <p:cNvPr id="17" name="Google Shape;178;p25">
            <a:extLst>
              <a:ext uri="{FF2B5EF4-FFF2-40B4-BE49-F238E27FC236}">
                <a16:creationId xmlns:a16="http://schemas.microsoft.com/office/drawing/2014/main" id="{8AFC5770-1CA0-A5F8-7906-B6EBE9B94F40}"/>
              </a:ext>
            </a:extLst>
          </p:cNvPr>
          <p:cNvSpPr/>
          <p:nvPr/>
        </p:nvSpPr>
        <p:spPr>
          <a:xfrm>
            <a:off x="345776" y="1597142"/>
            <a:ext cx="788400" cy="432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On campus</a:t>
            </a:r>
            <a:endParaRPr sz="800"/>
          </a:p>
        </p:txBody>
      </p:sp>
      <p:sp>
        <p:nvSpPr>
          <p:cNvPr id="18" name="Google Shape;180;p25">
            <a:extLst>
              <a:ext uri="{FF2B5EF4-FFF2-40B4-BE49-F238E27FC236}">
                <a16:creationId xmlns:a16="http://schemas.microsoft.com/office/drawing/2014/main" id="{5AD331F3-F571-EDB9-899C-7024D6A4D107}"/>
              </a:ext>
            </a:extLst>
          </p:cNvPr>
          <p:cNvSpPr/>
          <p:nvPr/>
        </p:nvSpPr>
        <p:spPr>
          <a:xfrm>
            <a:off x="1233101" y="1358917"/>
            <a:ext cx="862800" cy="432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Off campus</a:t>
            </a:r>
            <a:endParaRPr sz="800"/>
          </a:p>
        </p:txBody>
      </p:sp>
      <p:sp>
        <p:nvSpPr>
          <p:cNvPr id="19" name="Google Shape;188;p25">
            <a:extLst>
              <a:ext uri="{FF2B5EF4-FFF2-40B4-BE49-F238E27FC236}">
                <a16:creationId xmlns:a16="http://schemas.microsoft.com/office/drawing/2014/main" id="{6353D32F-10E5-0C23-6769-281416C7582B}"/>
              </a:ext>
            </a:extLst>
          </p:cNvPr>
          <p:cNvSpPr/>
          <p:nvPr/>
        </p:nvSpPr>
        <p:spPr>
          <a:xfrm>
            <a:off x="2820101" y="1901517"/>
            <a:ext cx="1201800" cy="6729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Admission</a:t>
            </a:r>
            <a:endParaRPr sz="1000"/>
          </a:p>
        </p:txBody>
      </p:sp>
      <p:sp>
        <p:nvSpPr>
          <p:cNvPr id="20" name="Google Shape;175;p25">
            <a:extLst>
              <a:ext uri="{FF2B5EF4-FFF2-40B4-BE49-F238E27FC236}">
                <a16:creationId xmlns:a16="http://schemas.microsoft.com/office/drawing/2014/main" id="{F7799E5E-C347-611E-7DD3-A63757A2B37D}"/>
              </a:ext>
            </a:extLst>
          </p:cNvPr>
          <p:cNvSpPr/>
          <p:nvPr/>
        </p:nvSpPr>
        <p:spPr>
          <a:xfrm>
            <a:off x="2357926" y="1435117"/>
            <a:ext cx="788400" cy="432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Essay</a:t>
            </a:r>
            <a:endParaRPr sz="900"/>
          </a:p>
        </p:txBody>
      </p:sp>
      <p:sp>
        <p:nvSpPr>
          <p:cNvPr id="21" name="Google Shape;176;p25">
            <a:extLst>
              <a:ext uri="{FF2B5EF4-FFF2-40B4-BE49-F238E27FC236}">
                <a16:creationId xmlns:a16="http://schemas.microsoft.com/office/drawing/2014/main" id="{371D4C1E-3A86-BA8D-4EC4-17973DCE7DD9}"/>
              </a:ext>
            </a:extLst>
          </p:cNvPr>
          <p:cNvSpPr/>
          <p:nvPr/>
        </p:nvSpPr>
        <p:spPr>
          <a:xfrm>
            <a:off x="3442901" y="1435117"/>
            <a:ext cx="862800" cy="432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Financial Aid</a:t>
            </a:r>
            <a:endParaRPr sz="800"/>
          </a:p>
        </p:txBody>
      </p:sp>
      <p:cxnSp>
        <p:nvCxnSpPr>
          <p:cNvPr id="22" name="Google Shape;182;p25">
            <a:extLst>
              <a:ext uri="{FF2B5EF4-FFF2-40B4-BE49-F238E27FC236}">
                <a16:creationId xmlns:a16="http://schemas.microsoft.com/office/drawing/2014/main" id="{EA6B4097-5020-F36E-C3AF-C29B4D31D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>
            <a:off x="3442891" y="3923844"/>
            <a:ext cx="296700" cy="30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Google Shape;183;p25">
            <a:extLst>
              <a:ext uri="{FF2B5EF4-FFF2-40B4-BE49-F238E27FC236}">
                <a16:creationId xmlns:a16="http://schemas.microsoft.com/office/drawing/2014/main" id="{124BE930-79B2-2C6D-5E65-B78C9F685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 flipH="1">
            <a:off x="2857808" y="3875544"/>
            <a:ext cx="333000" cy="35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189;p25">
            <a:extLst>
              <a:ext uri="{FF2B5EF4-FFF2-40B4-BE49-F238E27FC236}">
                <a16:creationId xmlns:a16="http://schemas.microsoft.com/office/drawing/2014/main" id="{8044692A-54C2-148A-C731-E431C087F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 flipH="1">
            <a:off x="800408" y="3875544"/>
            <a:ext cx="333000" cy="35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Google Shape;193;p25">
            <a:extLst>
              <a:ext uri="{FF2B5EF4-FFF2-40B4-BE49-F238E27FC236}">
                <a16:creationId xmlns:a16="http://schemas.microsoft.com/office/drawing/2014/main" id="{90CBEFDC-9CD7-C66A-B5CC-EBBB745BFE59}"/>
              </a:ext>
            </a:extLst>
          </p:cNvPr>
          <p:cNvSpPr/>
          <p:nvPr/>
        </p:nvSpPr>
        <p:spPr>
          <a:xfrm>
            <a:off x="893726" y="3457567"/>
            <a:ext cx="1201800" cy="6729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Events</a:t>
            </a:r>
            <a:endParaRPr sz="1000"/>
          </a:p>
        </p:txBody>
      </p:sp>
      <p:sp>
        <p:nvSpPr>
          <p:cNvPr id="26" name="Google Shape;190;p25">
            <a:extLst>
              <a:ext uri="{FF2B5EF4-FFF2-40B4-BE49-F238E27FC236}">
                <a16:creationId xmlns:a16="http://schemas.microsoft.com/office/drawing/2014/main" id="{44E721F6-8350-81C5-5028-2FA0BD34EB1B}"/>
              </a:ext>
            </a:extLst>
          </p:cNvPr>
          <p:cNvSpPr/>
          <p:nvPr/>
        </p:nvSpPr>
        <p:spPr>
          <a:xfrm>
            <a:off x="384226" y="4054267"/>
            <a:ext cx="862800" cy="432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Sports</a:t>
            </a:r>
            <a:endParaRPr sz="800"/>
          </a:p>
        </p:txBody>
      </p:sp>
      <p:sp>
        <p:nvSpPr>
          <p:cNvPr id="27" name="Google Shape;192;p25">
            <a:extLst>
              <a:ext uri="{FF2B5EF4-FFF2-40B4-BE49-F238E27FC236}">
                <a16:creationId xmlns:a16="http://schemas.microsoft.com/office/drawing/2014/main" id="{FA38B3B1-530B-8E02-074F-4620B740F725}"/>
              </a:ext>
            </a:extLst>
          </p:cNvPr>
          <p:cNvSpPr/>
          <p:nvPr/>
        </p:nvSpPr>
        <p:spPr>
          <a:xfrm>
            <a:off x="1213176" y="4282867"/>
            <a:ext cx="862800" cy="432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Campus groups</a:t>
            </a:r>
            <a:endParaRPr sz="800"/>
          </a:p>
        </p:txBody>
      </p:sp>
      <p:cxnSp>
        <p:nvCxnSpPr>
          <p:cNvPr id="28" name="Google Shape;194;p25">
            <a:extLst>
              <a:ext uri="{FF2B5EF4-FFF2-40B4-BE49-F238E27FC236}">
                <a16:creationId xmlns:a16="http://schemas.microsoft.com/office/drawing/2014/main" id="{D24278EC-E526-8E93-5E2B-17152F408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rot="10800000" flipH="1">
            <a:off x="3447233" y="3292344"/>
            <a:ext cx="333000" cy="35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" name="Google Shape;196;p25">
            <a:extLst>
              <a:ext uri="{FF2B5EF4-FFF2-40B4-BE49-F238E27FC236}">
                <a16:creationId xmlns:a16="http://schemas.microsoft.com/office/drawing/2014/main" id="{DB1EF80E-0C36-FB42-74B7-6E4381F4DF35}"/>
              </a:ext>
            </a:extLst>
          </p:cNvPr>
          <p:cNvSpPr/>
          <p:nvPr/>
        </p:nvSpPr>
        <p:spPr>
          <a:xfrm>
            <a:off x="2779501" y="3381367"/>
            <a:ext cx="1201800" cy="6729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Courses</a:t>
            </a:r>
            <a:endParaRPr sz="1000"/>
          </a:p>
        </p:txBody>
      </p:sp>
      <p:sp>
        <p:nvSpPr>
          <p:cNvPr id="30" name="Google Shape;185;p25">
            <a:extLst>
              <a:ext uri="{FF2B5EF4-FFF2-40B4-BE49-F238E27FC236}">
                <a16:creationId xmlns:a16="http://schemas.microsoft.com/office/drawing/2014/main" id="{FEBE2F87-D536-A9AB-3D2F-A2564EF0F3A4}"/>
              </a:ext>
            </a:extLst>
          </p:cNvPr>
          <p:cNvSpPr/>
          <p:nvPr/>
        </p:nvSpPr>
        <p:spPr>
          <a:xfrm>
            <a:off x="2441626" y="4054267"/>
            <a:ext cx="862800" cy="432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Books</a:t>
            </a:r>
            <a:endParaRPr sz="800"/>
          </a:p>
        </p:txBody>
      </p:sp>
      <p:sp>
        <p:nvSpPr>
          <p:cNvPr id="31" name="Google Shape;184;p25">
            <a:extLst>
              <a:ext uri="{FF2B5EF4-FFF2-40B4-BE49-F238E27FC236}">
                <a16:creationId xmlns:a16="http://schemas.microsoft.com/office/drawing/2014/main" id="{BB69926D-E561-4C4C-2ECF-CE455C0AC39E}"/>
              </a:ext>
            </a:extLst>
          </p:cNvPr>
          <p:cNvSpPr/>
          <p:nvPr/>
        </p:nvSpPr>
        <p:spPr>
          <a:xfrm>
            <a:off x="3346776" y="4130467"/>
            <a:ext cx="862800" cy="432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Registra-tion</a:t>
            </a:r>
            <a:endParaRPr sz="800"/>
          </a:p>
        </p:txBody>
      </p:sp>
      <p:sp>
        <p:nvSpPr>
          <p:cNvPr id="32" name="Google Shape;195;p25">
            <a:extLst>
              <a:ext uri="{FF2B5EF4-FFF2-40B4-BE49-F238E27FC236}">
                <a16:creationId xmlns:a16="http://schemas.microsoft.com/office/drawing/2014/main" id="{D5990F3F-A76C-EC39-C160-37789D4B1787}"/>
              </a:ext>
            </a:extLst>
          </p:cNvPr>
          <p:cNvSpPr/>
          <p:nvPr/>
        </p:nvSpPr>
        <p:spPr>
          <a:xfrm>
            <a:off x="3304426" y="2882917"/>
            <a:ext cx="1001400" cy="4326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Professors</a:t>
            </a:r>
            <a:endParaRPr sz="800"/>
          </a:p>
        </p:txBody>
      </p:sp>
    </p:spTree>
    <p:extLst>
      <p:ext uri="{BB962C8B-B14F-4D97-AF65-F5344CB8AC3E}">
        <p14:creationId xmlns:p14="http://schemas.microsoft.com/office/powerpoint/2010/main" val="844924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Your turn!</a:t>
            </a:r>
            <a:endParaRPr b="1"/>
          </a:p>
        </p:txBody>
      </p:sp>
      <p:sp>
        <p:nvSpPr>
          <p:cNvPr id="202" name="Google Shape;202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Set a timer for 5-7 minutes.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Practice using the prewriting strategy of </a:t>
            </a:r>
            <a:r>
              <a:rPr lang="en" b="1" dirty="0">
                <a:solidFill>
                  <a:srgbClr val="000000"/>
                </a:solidFill>
              </a:rPr>
              <a:t>clustering</a:t>
            </a:r>
            <a:r>
              <a:rPr lang="en" dirty="0">
                <a:solidFill>
                  <a:srgbClr val="000000"/>
                </a:solidFill>
              </a:rPr>
              <a:t> with a topic of your choice or a broad topic such as planning a vacation. Start with the main topic in the center, and then branch out with more specific subtopics and details. 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lt1"/>
                </a:solidFill>
              </a:rPr>
              <a:t>Reflect and Discuss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8" name="Google Shape;208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Review your prewriting activities and consider the following:</a:t>
            </a:r>
            <a:endParaRPr>
              <a:solidFill>
                <a:schemeClr val="lt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 i="1">
                <a:solidFill>
                  <a:schemeClr val="lt1"/>
                </a:solidFill>
              </a:rPr>
              <a:t>Why do you think prewriting is an important step in the writing process?</a:t>
            </a:r>
            <a:endParaRPr i="1">
              <a:solidFill>
                <a:schemeClr val="lt1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 i="1">
                <a:solidFill>
                  <a:schemeClr val="lt1"/>
                </a:solidFill>
              </a:rPr>
              <a:t>What prewriting strategy did you find to be the most useful? Why?</a:t>
            </a:r>
            <a:endParaRPr i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Discuss your responses in pairs or small groups.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51346-1932-DF9A-1428-75D25AD8F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Attribution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256B0-CB4B-2FD8-D1D2-1A8407426B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lnSpc>
                <a:spcPct val="114999"/>
              </a:lnSpc>
              <a:buNone/>
            </a:pPr>
            <a:r>
              <a:rPr lang="en-US" dirty="0">
                <a:solidFill>
                  <a:srgbClr val="000000"/>
                </a:solidFill>
              </a:rPr>
              <a:t>Morley, Brandi. "Prewriting [Lesson]." </a:t>
            </a:r>
            <a:r>
              <a:rPr lang="en-US" i="1" dirty="0">
                <a:solidFill>
                  <a:srgbClr val="000000"/>
                </a:solidFill>
              </a:rPr>
              <a:t>Strategies, Skills and Models for Student Success in Writing and Reading Comprehension</a:t>
            </a:r>
            <a:r>
              <a:rPr lang="en-US" dirty="0">
                <a:solidFill>
                  <a:srgbClr val="000000"/>
                </a:solidFill>
              </a:rPr>
              <a:t>. College Station: Texas A&amp;M University, 2024. This work is licensed with a Creative Commons Attribution 4.0 International License (</a:t>
            </a:r>
            <a:r>
              <a:rPr lang="en-US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4.0</a:t>
            </a:r>
            <a:r>
              <a:rPr lang="en-US" dirty="0">
                <a:solidFill>
                  <a:srgbClr val="00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1372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" b="1" dirty="0"/>
              <a:t>Learning Objectives</a:t>
            </a:r>
            <a:endParaRPr b="1" dirty="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lnSpc>
                <a:spcPct val="114999"/>
              </a:lnSpc>
              <a:buNone/>
            </a:pPr>
            <a:r>
              <a:rPr lang="en" dirty="0">
                <a:solidFill>
                  <a:srgbClr val="000000"/>
                </a:solidFill>
              </a:rPr>
              <a:t>Upon successful completion of this lesson, students will:</a:t>
            </a:r>
          </a:p>
          <a:p>
            <a:pPr>
              <a:lnSpc>
                <a:spcPct val="114999"/>
              </a:lnSpc>
              <a:buNone/>
            </a:pPr>
            <a:endParaRPr lang="en" dirty="0">
              <a:solidFill>
                <a:srgbClr val="000000"/>
              </a:solidFill>
            </a:endParaRPr>
          </a:p>
          <a:p>
            <a:pPr>
              <a:lnSpc>
                <a:spcPct val="114999"/>
              </a:lnSpc>
            </a:pPr>
            <a:r>
              <a:rPr lang="en" dirty="0">
                <a:solidFill>
                  <a:srgbClr val="000000"/>
                </a:solidFill>
              </a:rPr>
              <a:t>review the steps in the writing process (Prewriting, Drafting, Revising, Editing, Publishing).</a:t>
            </a:r>
            <a:endParaRPr lang="en-US">
              <a:solidFill>
                <a:srgbClr val="000000"/>
              </a:solidFill>
            </a:endParaRPr>
          </a:p>
          <a:p>
            <a:pPr>
              <a:lnSpc>
                <a:spcPct val="114999"/>
              </a:lnSpc>
            </a:pPr>
            <a:r>
              <a:rPr lang="en" dirty="0">
                <a:solidFill>
                  <a:srgbClr val="000000"/>
                </a:solidFill>
              </a:rPr>
              <a:t>generate ideas about a topic using three prewriting strategies (Listing, Freewriting, Clustering).</a:t>
            </a:r>
            <a:endParaRPr lang="en-US">
              <a:solidFill>
                <a:srgbClr val="000000"/>
              </a:solidFill>
            </a:endParaRPr>
          </a:p>
          <a:p>
            <a:pPr>
              <a:lnSpc>
                <a:spcPct val="114999"/>
              </a:lnSpc>
            </a:pPr>
            <a:r>
              <a:rPr lang="en" dirty="0">
                <a:solidFill>
                  <a:srgbClr val="000000"/>
                </a:solidFill>
              </a:rPr>
              <a:t>reflect and discuss the various prewriting strategies as well as their importance to the writing process.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" b="1" dirty="0"/>
              <a:t>The Writing Process Defined</a:t>
            </a:r>
            <a:endParaRPr b="1" dirty="0"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The </a:t>
            </a:r>
            <a:r>
              <a:rPr lang="en" b="1"/>
              <a:t>writing process</a:t>
            </a:r>
            <a:r>
              <a:rPr lang="en"/>
              <a:t>, is a recursive, fluid process that writers follow when constructing a text. Having a process allows the writer to break the writing tasks into smaller, more manageable chunks. Before publishing a final product, a writer may visit and revisit various stages of the writing process. Let’s look at the five stages.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 idx="4294967295"/>
          </p:nvPr>
        </p:nvSpPr>
        <p:spPr>
          <a:xfrm>
            <a:off x="3552825" y="2162175"/>
            <a:ext cx="2038350" cy="9017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91425" tIns="91425" rIns="91425" bIns="91425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accent3"/>
              </a:buClr>
              <a:buSzPts val="1800"/>
              <a:buFont typeface="Proxima Nova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The Writing Process</a:t>
            </a:r>
          </a:p>
        </p:txBody>
      </p:sp>
      <p:grpSp>
        <p:nvGrpSpPr>
          <p:cNvPr id="87" name="Google Shape;87;p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09838" y="1242975"/>
            <a:ext cx="3610650" cy="924600"/>
            <a:chOff x="5209838" y="1242975"/>
            <a:chExt cx="3610650" cy="924600"/>
          </a:xfrm>
        </p:grpSpPr>
        <p:sp>
          <p:nvSpPr>
            <p:cNvPr id="88" name="Google Shape;88;p16"/>
            <p:cNvSpPr txBox="1"/>
            <p:nvPr/>
          </p:nvSpPr>
          <p:spPr>
            <a:xfrm>
              <a:off x="6696488" y="1242975"/>
              <a:ext cx="2124000" cy="92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" sz="1800" b="1" dirty="0">
                  <a:latin typeface="Roboto"/>
                  <a:ea typeface="Roboto"/>
                  <a:cs typeface="Roboto"/>
                  <a:sym typeface="Roboto"/>
                </a:rPr>
                <a:t>#1: Prewriting</a:t>
              </a:r>
              <a:endParaRPr sz="1800" b="1" dirty="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b="1">
                <a:latin typeface="Roboto"/>
                <a:ea typeface="Roboto"/>
                <a:cs typeface="Roboto"/>
                <a:sym typeface="Roboto"/>
              </a:endParaRPr>
            </a:p>
            <a:p>
              <a:pPr>
                <a:spcAft>
                  <a:spcPts val="1600"/>
                </a:spcAft>
              </a:pPr>
              <a:r>
                <a:rPr lang="en" dirty="0">
                  <a:latin typeface="Roboto"/>
                  <a:ea typeface="Roboto"/>
                  <a:cs typeface="Roboto"/>
                  <a:sym typeface="Roboto"/>
                </a:rPr>
                <a:t>The stage of generating ideas and planning</a:t>
              </a:r>
              <a:endParaRPr b="1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89" name="Google Shape;89;p16"/>
            <p:cNvCxnSpPr/>
            <p:nvPr/>
          </p:nvCxnSpPr>
          <p:spPr>
            <a:xfrm>
              <a:off x="5209838" y="1654113"/>
              <a:ext cx="1286700" cy="0"/>
            </a:xfrm>
            <a:prstGeom prst="straightConnector1">
              <a:avLst/>
            </a:prstGeom>
            <a:noFill/>
            <a:ln w="9525" cap="flat" cmpd="sng">
              <a:solidFill>
                <a:srgbClr val="2F2F2F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grpSp>
        <p:nvGrpSpPr>
          <p:cNvPr id="90" name="Google Shape;90;p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610288" y="2313350"/>
            <a:ext cx="3210200" cy="924600"/>
            <a:chOff x="5610288" y="2313350"/>
            <a:chExt cx="3210200" cy="924600"/>
          </a:xfrm>
        </p:grpSpPr>
        <p:cxnSp>
          <p:nvCxnSpPr>
            <p:cNvPr id="91" name="Google Shape;91;p16"/>
            <p:cNvCxnSpPr/>
            <p:nvPr/>
          </p:nvCxnSpPr>
          <p:spPr>
            <a:xfrm>
              <a:off x="5610288" y="2775650"/>
              <a:ext cx="886200" cy="0"/>
            </a:xfrm>
            <a:prstGeom prst="straightConnector1">
              <a:avLst/>
            </a:prstGeom>
            <a:noFill/>
            <a:ln w="9525" cap="flat" cmpd="sng">
              <a:solidFill>
                <a:srgbClr val="3D3D3D"/>
              </a:solidFill>
              <a:prstDash val="solid"/>
              <a:round/>
              <a:headEnd type="none" w="sm" len="sm"/>
              <a:tailEnd type="oval" w="med" len="med"/>
            </a:ln>
          </p:spPr>
        </p:cxnSp>
        <p:sp>
          <p:nvSpPr>
            <p:cNvPr id="92" name="Google Shape;92;p16"/>
            <p:cNvSpPr txBox="1"/>
            <p:nvPr/>
          </p:nvSpPr>
          <p:spPr>
            <a:xfrm>
              <a:off x="6696488" y="2313350"/>
              <a:ext cx="2124000" cy="92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" sz="1800" b="1" dirty="0">
                  <a:latin typeface="Roboto"/>
                  <a:ea typeface="Roboto"/>
                  <a:cs typeface="Roboto"/>
                  <a:sym typeface="Roboto"/>
                </a:rPr>
                <a:t>#2: Drafting</a:t>
              </a:r>
              <a:endParaRPr sz="1800" b="1" dirty="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b="1">
                <a:latin typeface="Roboto"/>
                <a:ea typeface="Roboto"/>
                <a:cs typeface="Roboto"/>
                <a:sym typeface="Roboto"/>
              </a:endParaRPr>
            </a:p>
            <a:p>
              <a:pPr>
                <a:spcAft>
                  <a:spcPts val="1600"/>
                </a:spcAft>
              </a:pPr>
              <a:r>
                <a:rPr lang="en" dirty="0">
                  <a:latin typeface="Roboto"/>
                  <a:ea typeface="Roboto"/>
                  <a:cs typeface="Roboto"/>
                  <a:sym typeface="Roboto"/>
                </a:rPr>
                <a:t>The stage of writing a rough draft</a:t>
              </a:r>
              <a:endParaRPr b="1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4" name="Google Shape;84;p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57738" y="3391700"/>
            <a:ext cx="4162750" cy="924600"/>
            <a:chOff x="4657738" y="3391700"/>
            <a:chExt cx="4162750" cy="924600"/>
          </a:xfrm>
        </p:grpSpPr>
        <p:cxnSp>
          <p:nvCxnSpPr>
            <p:cNvPr id="85" name="Google Shape;85;p16"/>
            <p:cNvCxnSpPr/>
            <p:nvPr/>
          </p:nvCxnSpPr>
          <p:spPr>
            <a:xfrm>
              <a:off x="4657738" y="3854000"/>
              <a:ext cx="1838700" cy="0"/>
            </a:xfrm>
            <a:prstGeom prst="straightConnector1">
              <a:avLst/>
            </a:prstGeom>
            <a:noFill/>
            <a:ln w="9525" cap="flat" cmpd="sng">
              <a:solidFill>
                <a:srgbClr val="414141"/>
              </a:solidFill>
              <a:prstDash val="solid"/>
              <a:round/>
              <a:headEnd type="none" w="sm" len="sm"/>
              <a:tailEnd type="oval" w="med" len="med"/>
            </a:ln>
          </p:spPr>
        </p:cxnSp>
        <p:sp>
          <p:nvSpPr>
            <p:cNvPr id="86" name="Google Shape;86;p16"/>
            <p:cNvSpPr txBox="1"/>
            <p:nvPr/>
          </p:nvSpPr>
          <p:spPr>
            <a:xfrm>
              <a:off x="6696488" y="3391700"/>
              <a:ext cx="2124000" cy="92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" sz="1800" b="1" dirty="0">
                  <a:latin typeface="Roboto"/>
                  <a:ea typeface="Roboto"/>
                  <a:cs typeface="Roboto"/>
                  <a:sym typeface="Roboto"/>
                </a:rPr>
                <a:t>#3: Revising</a:t>
              </a:r>
              <a:endParaRPr sz="1800" b="1" dirty="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b="1">
                <a:latin typeface="Roboto"/>
                <a:ea typeface="Roboto"/>
                <a:cs typeface="Roboto"/>
                <a:sym typeface="Roboto"/>
              </a:endParaRPr>
            </a:p>
            <a:p>
              <a:pPr>
                <a:spcAft>
                  <a:spcPts val="1600"/>
                </a:spcAft>
              </a:pPr>
              <a:r>
                <a:rPr lang="en" dirty="0">
                  <a:latin typeface="Roboto"/>
                  <a:ea typeface="Roboto"/>
                  <a:cs typeface="Roboto"/>
                  <a:sym typeface="Roboto"/>
                </a:rPr>
                <a:t>The stage of refining style and organization</a:t>
              </a:r>
              <a:endParaRPr b="1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81" name="Google Shape;81;p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8838" y="2646125"/>
            <a:ext cx="3263100" cy="924600"/>
            <a:chOff x="308838" y="2646125"/>
            <a:chExt cx="3263100" cy="924600"/>
          </a:xfrm>
        </p:grpSpPr>
        <p:cxnSp>
          <p:nvCxnSpPr>
            <p:cNvPr id="82" name="Google Shape;82;p16"/>
            <p:cNvCxnSpPr/>
            <p:nvPr/>
          </p:nvCxnSpPr>
          <p:spPr>
            <a:xfrm rot="10800000">
              <a:off x="2641938" y="3108425"/>
              <a:ext cx="930000" cy="0"/>
            </a:xfrm>
            <a:prstGeom prst="straightConnector1">
              <a:avLst/>
            </a:prstGeom>
            <a:noFill/>
            <a:ln w="9525" cap="flat" cmpd="sng">
              <a:solidFill>
                <a:srgbClr val="464646"/>
              </a:solidFill>
              <a:prstDash val="solid"/>
              <a:round/>
              <a:headEnd type="none" w="sm" len="sm"/>
              <a:tailEnd type="oval" w="med" len="med"/>
            </a:ln>
          </p:spPr>
        </p:cxnSp>
        <p:sp>
          <p:nvSpPr>
            <p:cNvPr id="83" name="Google Shape;83;p16"/>
            <p:cNvSpPr txBox="1"/>
            <p:nvPr/>
          </p:nvSpPr>
          <p:spPr>
            <a:xfrm>
              <a:off x="308838" y="2646125"/>
              <a:ext cx="2124000" cy="92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r"/>
              <a:r>
                <a:rPr lang="en" sz="1800" b="1" dirty="0">
                  <a:latin typeface="Roboto"/>
                  <a:ea typeface="Roboto"/>
                  <a:cs typeface="Roboto"/>
                  <a:sym typeface="Roboto"/>
                </a:rPr>
                <a:t>#4: Editing</a:t>
              </a:r>
              <a:endParaRPr sz="1800" b="1" dirty="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b="1">
                <a:latin typeface="Roboto"/>
                <a:ea typeface="Roboto"/>
                <a:cs typeface="Roboto"/>
                <a:sym typeface="Roboto"/>
              </a:endParaRPr>
            </a:p>
            <a:p>
              <a:pPr algn="r">
                <a:spcAft>
                  <a:spcPts val="1600"/>
                </a:spcAft>
              </a:pPr>
              <a:r>
                <a:rPr lang="en" dirty="0">
                  <a:latin typeface="Roboto"/>
                  <a:ea typeface="Roboto"/>
                  <a:cs typeface="Roboto"/>
                  <a:sym typeface="Roboto"/>
                </a:rPr>
                <a:t>The stage of proofreading and correcting errors related to grammar, usage, and conventions</a:t>
              </a:r>
              <a:endParaRPr b="1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8" name="Google Shape;78;p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8838" y="1242975"/>
            <a:ext cx="3558375" cy="924600"/>
            <a:chOff x="308838" y="1242975"/>
            <a:chExt cx="3558375" cy="924600"/>
          </a:xfrm>
        </p:grpSpPr>
        <p:cxnSp>
          <p:nvCxnSpPr>
            <p:cNvPr id="79" name="Google Shape;79;p16"/>
            <p:cNvCxnSpPr/>
            <p:nvPr/>
          </p:nvCxnSpPr>
          <p:spPr>
            <a:xfrm rot="10800000">
              <a:off x="2642013" y="1654113"/>
              <a:ext cx="1225200" cy="0"/>
            </a:xfrm>
            <a:prstGeom prst="straightConnector1">
              <a:avLst/>
            </a:prstGeom>
            <a:noFill/>
            <a:ln w="9525" cap="flat" cmpd="sng">
              <a:solidFill>
                <a:srgbClr val="505050"/>
              </a:solidFill>
              <a:prstDash val="solid"/>
              <a:round/>
              <a:headEnd type="none" w="sm" len="sm"/>
              <a:tailEnd type="oval" w="med" len="med"/>
            </a:ln>
          </p:spPr>
        </p:cxnSp>
        <p:sp>
          <p:nvSpPr>
            <p:cNvPr id="80" name="Google Shape;80;p16"/>
            <p:cNvSpPr txBox="1"/>
            <p:nvPr/>
          </p:nvSpPr>
          <p:spPr>
            <a:xfrm>
              <a:off x="308838" y="1242975"/>
              <a:ext cx="2124000" cy="92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r"/>
              <a:r>
                <a:rPr lang="en" sz="1800" b="1" dirty="0">
                  <a:latin typeface="Roboto"/>
                  <a:ea typeface="Roboto"/>
                  <a:cs typeface="Roboto"/>
                  <a:sym typeface="Roboto"/>
                </a:rPr>
                <a:t>#5: Publishing</a:t>
              </a:r>
              <a:endParaRPr sz="1800" b="1" dirty="0"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b="1">
                <a:latin typeface="Roboto"/>
                <a:ea typeface="Roboto"/>
                <a:cs typeface="Roboto"/>
                <a:sym typeface="Roboto"/>
              </a:endParaRPr>
            </a:p>
            <a:p>
              <a:pPr algn="r">
                <a:spcAft>
                  <a:spcPts val="1600"/>
                </a:spcAft>
              </a:pPr>
              <a:r>
                <a:rPr lang="en" dirty="0">
                  <a:latin typeface="Roboto"/>
                  <a:ea typeface="Roboto"/>
                  <a:cs typeface="Roboto"/>
                  <a:sym typeface="Roboto"/>
                </a:rPr>
                <a:t>The stage of sharing the final draft with an audience</a:t>
              </a:r>
              <a:endParaRPr b="1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3" name="Google Shape;93;p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01260" y="438268"/>
            <a:ext cx="4341483" cy="4266961"/>
            <a:chOff x="2610905" y="610653"/>
            <a:chExt cx="3922200" cy="3922200"/>
          </a:xfrm>
        </p:grpSpPr>
        <p:sp>
          <p:nvSpPr>
            <p:cNvPr id="94" name="Google Shape;94;p16"/>
            <p:cNvSpPr/>
            <p:nvPr/>
          </p:nvSpPr>
          <p:spPr>
            <a:xfrm rot="-4980021">
              <a:off x="3204123" y="1186472"/>
              <a:ext cx="2771960" cy="2771960"/>
            </a:xfrm>
            <a:prstGeom prst="blockArc">
              <a:avLst>
                <a:gd name="adj1" fmla="val 12602522"/>
                <a:gd name="adj2" fmla="val 16867657"/>
                <a:gd name="adj3" fmla="val 20844"/>
              </a:avLst>
            </a:prstGeom>
            <a:solidFill>
              <a:srgbClr val="4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6"/>
            <p:cNvSpPr/>
            <p:nvPr/>
          </p:nvSpPr>
          <p:spPr>
            <a:xfrm rot="7920309">
              <a:off x="3183402" y="1183149"/>
              <a:ext cx="2777207" cy="2777207"/>
            </a:xfrm>
            <a:prstGeom prst="blockArc">
              <a:avLst>
                <a:gd name="adj1" fmla="val 12602522"/>
                <a:gd name="adj2" fmla="val 16867657"/>
                <a:gd name="adj3" fmla="val 20844"/>
              </a:avLst>
            </a:pr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6"/>
            <p:cNvSpPr/>
            <p:nvPr/>
          </p:nvSpPr>
          <p:spPr>
            <a:xfrm rot="3600063">
              <a:off x="3186335" y="1195681"/>
              <a:ext cx="2777488" cy="2777488"/>
            </a:xfrm>
            <a:prstGeom prst="blockArc">
              <a:avLst>
                <a:gd name="adj1" fmla="val 12602522"/>
                <a:gd name="adj2" fmla="val 16867657"/>
                <a:gd name="adj3" fmla="val 20844"/>
              </a:avLst>
            </a:prstGeom>
            <a:solidFill>
              <a:srgbClr val="2F2F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6"/>
            <p:cNvSpPr/>
            <p:nvPr/>
          </p:nvSpPr>
          <p:spPr>
            <a:xfrm rot="4024705">
              <a:off x="5326681" y="1940898"/>
              <a:ext cx="578477" cy="579147"/>
            </a:xfrm>
            <a:prstGeom prst="pie">
              <a:avLst>
                <a:gd name="adj1" fmla="val 6190354"/>
                <a:gd name="adj2" fmla="val 14996165"/>
              </a:avLst>
            </a:prstGeom>
            <a:solidFill>
              <a:srgbClr val="3D3D3D"/>
            </a:solidFill>
            <a:ln>
              <a:noFill/>
            </a:ln>
            <a:effectLst>
              <a:outerShdw blurRad="142875" algn="bl" rotWithShape="0">
                <a:srgbClr val="000000">
                  <a:alpha val="4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6"/>
            <p:cNvSpPr/>
            <p:nvPr/>
          </p:nvSpPr>
          <p:spPr>
            <a:xfrm rot="-6816027">
              <a:off x="5326729" y="1940918"/>
              <a:ext cx="578485" cy="579035"/>
            </a:xfrm>
            <a:prstGeom prst="pie">
              <a:avLst>
                <a:gd name="adj1" fmla="val 4028252"/>
                <a:gd name="adj2" fmla="val 17183677"/>
              </a:avLst>
            </a:pr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6"/>
            <p:cNvSpPr/>
            <p:nvPr/>
          </p:nvSpPr>
          <p:spPr>
            <a:xfrm rot="-9359762">
              <a:off x="3193941" y="1176205"/>
              <a:ext cx="2777287" cy="2777287"/>
            </a:xfrm>
            <a:prstGeom prst="blockArc">
              <a:avLst>
                <a:gd name="adj1" fmla="val 12602522"/>
                <a:gd name="adj2" fmla="val 16867657"/>
                <a:gd name="adj3" fmla="val 20844"/>
              </a:avLst>
            </a:prstGeom>
            <a:solidFill>
              <a:srgbClr val="4141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6"/>
            <p:cNvSpPr/>
            <p:nvPr/>
          </p:nvSpPr>
          <p:spPr>
            <a:xfrm rot="-8936366">
              <a:off x="3659126" y="3173505"/>
              <a:ext cx="578551" cy="578963"/>
            </a:xfrm>
            <a:prstGeom prst="pie">
              <a:avLst>
                <a:gd name="adj1" fmla="val 6190354"/>
                <a:gd name="adj2" fmla="val 14996165"/>
              </a:avLst>
            </a:prstGeom>
            <a:solidFill>
              <a:srgbClr val="464646"/>
            </a:solidFill>
            <a:ln>
              <a:noFill/>
            </a:ln>
            <a:effectLst>
              <a:outerShdw blurRad="142875" algn="bl" rotWithShape="0">
                <a:srgbClr val="000000">
                  <a:alpha val="4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6"/>
            <p:cNvSpPr/>
            <p:nvPr/>
          </p:nvSpPr>
          <p:spPr>
            <a:xfrm rot="1824498">
              <a:off x="3659375" y="3173497"/>
              <a:ext cx="578475" cy="578885"/>
            </a:xfrm>
            <a:prstGeom prst="pie">
              <a:avLst>
                <a:gd name="adj1" fmla="val 4028252"/>
                <a:gd name="adj2" fmla="val 17183677"/>
              </a:avLst>
            </a:prstGeom>
            <a:solidFill>
              <a:srgbClr val="4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6"/>
            <p:cNvSpPr/>
            <p:nvPr/>
          </p:nvSpPr>
          <p:spPr>
            <a:xfrm rot="-600092">
              <a:off x="3198852" y="1195456"/>
              <a:ext cx="2777611" cy="2777611"/>
            </a:xfrm>
            <a:prstGeom prst="blockArc">
              <a:avLst>
                <a:gd name="adj1" fmla="val 12513247"/>
                <a:gd name="adj2" fmla="val 16867657"/>
                <a:gd name="adj3" fmla="val 20844"/>
              </a:avLst>
            </a:prstGeom>
            <a:solidFill>
              <a:srgbClr val="50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6"/>
            <p:cNvSpPr/>
            <p:nvPr/>
          </p:nvSpPr>
          <p:spPr>
            <a:xfrm rot="-176551">
              <a:off x="4312105" y="1195442"/>
              <a:ext cx="578563" cy="579162"/>
            </a:xfrm>
            <a:prstGeom prst="pie">
              <a:avLst>
                <a:gd name="adj1" fmla="val 6190354"/>
                <a:gd name="adj2" fmla="val 14996165"/>
              </a:avLst>
            </a:prstGeom>
            <a:solidFill>
              <a:srgbClr val="2F2F2F"/>
            </a:solidFill>
            <a:ln>
              <a:noFill/>
            </a:ln>
            <a:effectLst>
              <a:outerShdw blurRad="142875" algn="bl" rotWithShape="0">
                <a:srgbClr val="000000">
                  <a:alpha val="4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6"/>
            <p:cNvSpPr/>
            <p:nvPr/>
          </p:nvSpPr>
          <p:spPr>
            <a:xfrm rot="10584085">
              <a:off x="4312088" y="1195622"/>
              <a:ext cx="578340" cy="578939"/>
            </a:xfrm>
            <a:prstGeom prst="pie">
              <a:avLst>
                <a:gd name="adj1" fmla="val 4028252"/>
                <a:gd name="adj2" fmla="val 17183677"/>
              </a:avLst>
            </a:prstGeom>
            <a:solidFill>
              <a:srgbClr val="2F2F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6"/>
            <p:cNvSpPr/>
            <p:nvPr/>
          </p:nvSpPr>
          <p:spPr>
            <a:xfrm rot="8344778">
              <a:off x="4940929" y="3162886"/>
              <a:ext cx="578465" cy="578888"/>
            </a:xfrm>
            <a:prstGeom prst="pie">
              <a:avLst>
                <a:gd name="adj1" fmla="val 6190354"/>
                <a:gd name="adj2" fmla="val 14996165"/>
              </a:avLst>
            </a:prstGeom>
            <a:solidFill>
              <a:srgbClr val="414141"/>
            </a:solidFill>
            <a:ln>
              <a:noFill/>
            </a:ln>
            <a:effectLst>
              <a:outerShdw blurRad="142875" algn="bl" rotWithShape="0">
                <a:srgbClr val="000000">
                  <a:alpha val="4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6"/>
            <p:cNvSpPr/>
            <p:nvPr/>
          </p:nvSpPr>
          <p:spPr>
            <a:xfrm rot="-2495643">
              <a:off x="4941000" y="3162728"/>
              <a:ext cx="578445" cy="579093"/>
            </a:xfrm>
            <a:prstGeom prst="pie">
              <a:avLst>
                <a:gd name="adj1" fmla="val 4028252"/>
                <a:gd name="adj2" fmla="val 17183677"/>
              </a:avLst>
            </a:prstGeom>
            <a:solidFill>
              <a:srgbClr val="4141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6"/>
            <p:cNvSpPr/>
            <p:nvPr/>
          </p:nvSpPr>
          <p:spPr>
            <a:xfrm rot="-4556960">
              <a:off x="3257335" y="1939059"/>
              <a:ext cx="578302" cy="578957"/>
            </a:xfrm>
            <a:prstGeom prst="pie">
              <a:avLst>
                <a:gd name="adj1" fmla="val 6190354"/>
                <a:gd name="adj2" fmla="val 14996165"/>
              </a:avLst>
            </a:prstGeom>
            <a:solidFill>
              <a:srgbClr val="505050"/>
            </a:solidFill>
            <a:ln>
              <a:noFill/>
            </a:ln>
            <a:effectLst>
              <a:outerShdw blurRad="142875" algn="bl" rotWithShape="0">
                <a:srgbClr val="000000">
                  <a:alpha val="4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6"/>
            <p:cNvSpPr/>
            <p:nvPr/>
          </p:nvSpPr>
          <p:spPr>
            <a:xfrm rot="6204541">
              <a:off x="3257468" y="1938977"/>
              <a:ext cx="578264" cy="578917"/>
            </a:xfrm>
            <a:prstGeom prst="pie">
              <a:avLst>
                <a:gd name="adj1" fmla="val 4028252"/>
                <a:gd name="adj2" fmla="val 17183677"/>
              </a:avLst>
            </a:prstGeom>
            <a:solidFill>
              <a:srgbClr val="50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6"/>
            <p:cNvSpPr txBox="1"/>
            <p:nvPr/>
          </p:nvSpPr>
          <p:spPr>
            <a:xfrm>
              <a:off x="4341900" y="1271896"/>
              <a:ext cx="507900" cy="2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sz="16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0" name="Google Shape;110;p16"/>
            <p:cNvSpPr txBox="1"/>
            <p:nvPr/>
          </p:nvSpPr>
          <p:spPr>
            <a:xfrm>
              <a:off x="3274219" y="2018364"/>
              <a:ext cx="507900" cy="2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5</a:t>
              </a:r>
              <a:endParaRPr sz="16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1" name="Google Shape;111;p16"/>
            <p:cNvSpPr txBox="1"/>
            <p:nvPr/>
          </p:nvSpPr>
          <p:spPr>
            <a:xfrm>
              <a:off x="3685317" y="3247321"/>
              <a:ext cx="507900" cy="2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4</a:t>
              </a:r>
              <a:endParaRPr sz="16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2" name="Google Shape;112;p16"/>
            <p:cNvSpPr txBox="1"/>
            <p:nvPr/>
          </p:nvSpPr>
          <p:spPr>
            <a:xfrm>
              <a:off x="4955323" y="3247321"/>
              <a:ext cx="507900" cy="2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 sz="16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3" name="Google Shape;113;p16"/>
            <p:cNvSpPr txBox="1"/>
            <p:nvPr/>
          </p:nvSpPr>
          <p:spPr>
            <a:xfrm>
              <a:off x="5364737" y="2018364"/>
              <a:ext cx="507900" cy="2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sz="16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Prewriting</a:t>
            </a:r>
            <a:endParaRPr b="1"/>
          </a:p>
        </p:txBody>
      </p:sp>
      <p:sp>
        <p:nvSpPr>
          <p:cNvPr id="119" name="Google Shape;11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buNone/>
            </a:pPr>
            <a:r>
              <a:rPr lang="en" dirty="0">
                <a:solidFill>
                  <a:schemeClr val="tx1"/>
                </a:solidFill>
              </a:rPr>
              <a:t>The focus of this lesson is </a:t>
            </a:r>
            <a:r>
              <a:rPr lang="en" b="1" dirty="0">
                <a:solidFill>
                  <a:schemeClr val="tx1"/>
                </a:solidFill>
              </a:rPr>
              <a:t>prewriting</a:t>
            </a:r>
            <a:r>
              <a:rPr lang="en" dirty="0">
                <a:solidFill>
                  <a:schemeClr val="tx1"/>
                </a:solidFill>
              </a:rPr>
              <a:t>, or brainstorming, which is the first step in the writing process. The purpose of prewriting is to generate ideas and plan before developing a draft. Ideas for writing come from many places: what we’ve read, what we’ve seen, what we’ve experienced, what we imagine. </a:t>
            </a:r>
            <a:endParaRPr lang="en-US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You will have an opportunity to practice three different ways of generating ideas using prewriting strategies.</a:t>
            </a:r>
            <a:endParaRPr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Listing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" b="1" dirty="0"/>
              <a:t>Listing: What is it?</a:t>
            </a:r>
            <a:endParaRPr b="1" dirty="0"/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" b="1" dirty="0">
                <a:solidFill>
                  <a:srgbClr val="000000"/>
                </a:solidFill>
              </a:rPr>
              <a:t>Listing</a:t>
            </a:r>
            <a:r>
              <a:rPr lang="en" dirty="0">
                <a:solidFill>
                  <a:srgbClr val="000000"/>
                </a:solidFill>
              </a:rPr>
              <a:t> is a way to jot down a lot of ideas related to a topic in a short amount of time. Simply make a list of ideas, details, and examples related to a topic. There’s no need to organize the list in a certain way. The goal is simply to get ideas on the page. 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 dirty="0">
                <a:solidFill>
                  <a:srgbClr val="000000"/>
                </a:solidFill>
              </a:rPr>
              <a:t>Example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32" name="Google Shape;132;p19"/>
          <p:cNvSpPr/>
          <p:nvPr/>
        </p:nvSpPr>
        <p:spPr>
          <a:xfrm>
            <a:off x="5607690" y="1522268"/>
            <a:ext cx="2449320" cy="2884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latin typeface="Proxima Nova"/>
                <a:ea typeface="Shadows Into Light"/>
                <a:cs typeface="Shadows Into Light"/>
                <a:sym typeface="Shadows Into Light"/>
              </a:rPr>
              <a:t>Topic: </a:t>
            </a:r>
            <a:r>
              <a:rPr lang="en" sz="1300" dirty="0">
                <a:latin typeface="Proxima Nova"/>
                <a:ea typeface="Shadows Into Light"/>
                <a:cs typeface="Shadows Into Light"/>
                <a:sym typeface="Shadows Into Light"/>
              </a:rPr>
              <a:t>Going to College</a:t>
            </a:r>
            <a:endParaRPr lang="en-US" sz="1300">
              <a:latin typeface="Proxima Nova"/>
              <a:ea typeface="Shadows Into Light"/>
              <a:cs typeface="Shadows Into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Proxima Nova"/>
              <a:ea typeface="Shadows Into Light"/>
              <a:cs typeface="Shadows Into Light"/>
            </a:endParaRPr>
          </a:p>
          <a:p>
            <a:r>
              <a:rPr lang="en-US" sz="1300" dirty="0"/>
              <a:t>Courses</a:t>
            </a:r>
            <a:endParaRPr lang="en-US" dirty="0"/>
          </a:p>
          <a:p>
            <a:r>
              <a:rPr lang="en-US" sz="1300" dirty="0"/>
              <a:t>Schedules</a:t>
            </a:r>
            <a:endParaRPr lang="en-US" dirty="0"/>
          </a:p>
          <a:p>
            <a:r>
              <a:rPr lang="en-US" sz="1300" dirty="0"/>
              <a:t>Professors</a:t>
            </a:r>
            <a:endParaRPr lang="en-US" dirty="0"/>
          </a:p>
          <a:p>
            <a:r>
              <a:rPr lang="en-US" sz="1300" dirty="0"/>
              <a:t>Textbooks</a:t>
            </a:r>
            <a:endParaRPr lang="en-US" dirty="0"/>
          </a:p>
          <a:p>
            <a:r>
              <a:rPr lang="en-US" sz="1300" dirty="0"/>
              <a:t>Dorms</a:t>
            </a:r>
            <a:endParaRPr lang="en-US" dirty="0"/>
          </a:p>
          <a:p>
            <a:r>
              <a:rPr lang="en-US" sz="1300" dirty="0"/>
              <a:t>Off-Campus</a:t>
            </a:r>
            <a:endParaRPr lang="en-US" dirty="0"/>
          </a:p>
          <a:p>
            <a:r>
              <a:rPr lang="en-US" sz="1300" dirty="0"/>
              <a:t>Safety</a:t>
            </a:r>
            <a:endParaRPr lang="en-US" dirty="0"/>
          </a:p>
          <a:p>
            <a:r>
              <a:rPr lang="en-US" sz="1300" dirty="0"/>
              <a:t>Tuition</a:t>
            </a:r>
            <a:endParaRPr lang="en-US" dirty="0"/>
          </a:p>
          <a:p>
            <a:r>
              <a:rPr lang="en-US" sz="1300" dirty="0"/>
              <a:t>Financial aid</a:t>
            </a:r>
            <a:endParaRPr lang="en-US" dirty="0"/>
          </a:p>
          <a:p>
            <a:r>
              <a:rPr lang="en-US" sz="1300" dirty="0"/>
              <a:t>GPA</a:t>
            </a:r>
            <a:endParaRPr lang="en-US" dirty="0"/>
          </a:p>
          <a:p>
            <a:r>
              <a:rPr lang="en-US" sz="1300" dirty="0"/>
              <a:t>Study Skills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en" b="1" dirty="0"/>
              <a:t>Listing: Your turn!</a:t>
            </a:r>
            <a:endParaRPr b="1" dirty="0"/>
          </a:p>
        </p:txBody>
      </p:sp>
      <p:sp>
        <p:nvSpPr>
          <p:cNvPr id="138" name="Google Shape;13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Set a timer for 2-3 minutes.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Practice using the prewriting strategy of </a:t>
            </a:r>
            <a:r>
              <a:rPr lang="en" b="1" dirty="0">
                <a:solidFill>
                  <a:srgbClr val="000000"/>
                </a:solidFill>
              </a:rPr>
              <a:t>listing</a:t>
            </a:r>
            <a:r>
              <a:rPr lang="en" dirty="0">
                <a:solidFill>
                  <a:srgbClr val="000000"/>
                </a:solidFill>
              </a:rPr>
              <a:t> with a topic of your choice or a broad topic such as planning a vacation. List as many ideas that come to mind related to the topic.  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Freewriting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17</Slides>
  <Notes>15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Spearmint</vt:lpstr>
      <vt:lpstr>The Writing Process: Prewriting</vt:lpstr>
      <vt:lpstr>Learning Objectives</vt:lpstr>
      <vt:lpstr>The Writing Process Defined</vt:lpstr>
      <vt:lpstr>The Writing Process</vt:lpstr>
      <vt:lpstr>Prewriting</vt:lpstr>
      <vt:lpstr>Listing</vt:lpstr>
      <vt:lpstr>Listing: What is it?</vt:lpstr>
      <vt:lpstr>Listing: Your turn!</vt:lpstr>
      <vt:lpstr>Freewriting</vt:lpstr>
      <vt:lpstr>Freewriting: What is it?</vt:lpstr>
      <vt:lpstr>Freewriting: Your turn!</vt:lpstr>
      <vt:lpstr>Clustering</vt:lpstr>
      <vt:lpstr>Clustering: What is it?</vt:lpstr>
      <vt:lpstr>Clustering: Example</vt:lpstr>
      <vt:lpstr>Your turn!</vt:lpstr>
      <vt:lpstr>Reflect and Discuss</vt:lpstr>
      <vt:lpstr>Attribution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</dc:title>
  <cp:revision>206</cp:revision>
  <dcterms:modified xsi:type="dcterms:W3CDTF">2024-06-12T14:32:20Z</dcterms:modified>
</cp:coreProperties>
</file>