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embeddedFontLst>
    <p:embeddedFont>
      <p:font typeface="Sorts Mill Goudy" panose="020B0604020202020204" charset="0"/>
      <p:regular r:id="rId13"/>
      <p: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TQiMkIU9EWWQvDaYzbeJA+goE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A82967-FF70-8053-DBFF-9EB3B3F97384}" v="402" dt="2024-04-09T16:01:02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27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</p:txBody>
      </p:sp>
      <p:sp>
        <p:nvSpPr>
          <p:cNvPr id="184" name="Google Shape;18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91" name="Google Shape;19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 dirty="0"/>
          </a:p>
        </p:txBody>
      </p:sp>
      <p:sp>
        <p:nvSpPr>
          <p:cNvPr id="198" name="Google Shape;19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Sorts Mill Goudy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0000"/>
              </a:lnSpc>
              <a:spcBef>
                <a:spcPts val="460"/>
              </a:spcBef>
              <a:spcAft>
                <a:spcPts val="0"/>
              </a:spcAft>
              <a:buSzPts val="161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1" descr="Slate-V2-HD-pano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rts Mill Goudy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>
            <a:spLocks noGrp="1"/>
          </p:cNvSpPr>
          <p:nvPr>
            <p:ph type="pic" idx="2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913795" y="5247728"/>
            <a:ext cx="10353762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ts Mill Goudy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Sorts Mill Goudy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23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Sorts Mill Goudy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“</a:t>
            </a:r>
            <a:endParaRPr/>
          </a:p>
        </p:txBody>
      </p:sp>
      <p:sp>
        <p:nvSpPr>
          <p:cNvPr id="97" name="Google Shape;97;p23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Sorts Mill Goudy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Sorts Mill Goudy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2"/>
          </p:nvPr>
        </p:nvSpPr>
        <p:spPr>
          <a:xfrm>
            <a:off x="91379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3"/>
          </p:nvPr>
        </p:nvSpPr>
        <p:spPr>
          <a:xfrm>
            <a:off x="4446711" y="1885949"/>
            <a:ext cx="3300984" cy="7647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4"/>
          </p:nvPr>
        </p:nvSpPr>
        <p:spPr>
          <a:xfrm>
            <a:off x="444143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5"/>
          </p:nvPr>
        </p:nvSpPr>
        <p:spPr>
          <a:xfrm>
            <a:off x="7966572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6"/>
          </p:nvPr>
        </p:nvSpPr>
        <p:spPr>
          <a:xfrm>
            <a:off x="7966572" y="2768110"/>
            <a:ext cx="3300984" cy="302308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6"/>
          <p:cNvSpPr>
            <a:spLocks noGrp="1"/>
          </p:cNvSpPr>
          <p:nvPr>
            <p:ph type="pic" idx="2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22" name="Google Shape;122;p26"/>
          <p:cNvSpPr txBox="1">
            <a:spLocks noGrp="1"/>
          </p:cNvSpPr>
          <p:nvPr>
            <p:ph type="body" idx="3"/>
          </p:nvPr>
        </p:nvSpPr>
        <p:spPr>
          <a:xfrm>
            <a:off x="913795" y="4572443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4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6"/>
          <p:cNvSpPr>
            <a:spLocks noGrp="1"/>
          </p:cNvSpPr>
          <p:nvPr>
            <p:ph type="pic" idx="5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25" name="Google Shape;125;p26"/>
          <p:cNvSpPr txBox="1">
            <a:spLocks noGrp="1"/>
          </p:cNvSpPr>
          <p:nvPr>
            <p:ph type="body" idx="6"/>
          </p:nvPr>
        </p:nvSpPr>
        <p:spPr>
          <a:xfrm>
            <a:off x="4441435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7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6"/>
          <p:cNvSpPr>
            <a:spLocks noGrp="1"/>
          </p:cNvSpPr>
          <p:nvPr>
            <p:ph type="pic" idx="8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28" name="Google Shape;128;p26"/>
          <p:cNvSpPr txBox="1">
            <a:spLocks noGrp="1"/>
          </p:cNvSpPr>
          <p:nvPr>
            <p:ph type="body" idx="9"/>
          </p:nvPr>
        </p:nvSpPr>
        <p:spPr>
          <a:xfrm>
            <a:off x="7966572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 rot="5400000">
            <a:off x="4233302" y="-1243057"/>
            <a:ext cx="3714749" cy="103537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 rot="5400000">
            <a:off x="7534511" y="2058156"/>
            <a:ext cx="5181601" cy="228448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 rot="5400000">
            <a:off x="2281431" y="-758036"/>
            <a:ext cx="5181601" cy="7916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ts Mill Goudy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4856841" cy="362267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6410716" y="2076451"/>
            <a:ext cx="4856841" cy="36226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7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795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7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357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1046013" y="2702103"/>
            <a:ext cx="4764764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6363166" y="1855152"/>
            <a:ext cx="4779582" cy="69249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6363167" y="2702103"/>
            <a:ext cx="4779581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rts Mill Goudy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4855633" y="609600"/>
            <a:ext cx="6411924" cy="50800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913795" y="2673351"/>
            <a:ext cx="3706889" cy="30162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0" descr="Slate-V2-HD-vert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3665" y="609600"/>
            <a:ext cx="3584166" cy="520483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Sorts Mill Goudy"/>
              <a:buNone/>
              <a:defRPr sz="32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>
            <a:spLocks noGrp="1"/>
          </p:cNvSpPr>
          <p:nvPr>
            <p:ph type="pic" idx="2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>
            <a:off x="1473698" y="2679699"/>
            <a:ext cx="4588094" cy="313569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  <a:defRPr sz="46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835" algn="l" rtl="0">
              <a:lnSpc>
                <a:spcPct val="110000"/>
              </a:lnSpc>
              <a:spcBef>
                <a:spcPts val="460"/>
              </a:spcBef>
              <a:spcAft>
                <a:spcPts val="0"/>
              </a:spcAft>
              <a:buClr>
                <a:schemeClr val="lt2"/>
              </a:buClr>
              <a:buSzPts val="1610"/>
              <a:buFont typeface="Noto Sans Symbols"/>
              <a:buChar char="◈"/>
              <a:defRPr sz="23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L="914400" marR="0" lvl="1" indent="-32194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70"/>
              <a:buFont typeface="Noto Sans Symbols"/>
              <a:buChar char="🞚"/>
              <a:defRPr sz="21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L="1371600" marR="0" lvl="2" indent="-30861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🞚"/>
              <a:defRPr sz="16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L="2743200" marR="0" lvl="5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L="3200400" marR="0" lvl="6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L="3657600" marR="0" lvl="7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L="4114800" marR="0" lvl="8" indent="-290829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 txBox="1"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Sorts Mill Goudy"/>
              <a:buNone/>
            </a:pPr>
            <a:r>
              <a:rPr lang="en-US" sz="7200"/>
              <a:t>Dashes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Attribution</a:t>
            </a:r>
          </a:p>
        </p:txBody>
      </p:sp>
      <p:sp>
        <p:nvSpPr>
          <p:cNvPr id="207" name="Google Shape;207;p10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US" sz="3200" dirty="0"/>
              <a:t>Hagstrom-Schmidt, Nicole. "Commas and Coordinating Conjunctions [Lesson]." </a:t>
            </a:r>
            <a:r>
              <a:rPr lang="en-US" sz="3200" i="1" dirty="0"/>
              <a:t>Strategies, Skills and Models for Student Success in Writing and Reading Comprehension</a:t>
            </a:r>
            <a:r>
              <a:rPr lang="en-US" sz="3200" dirty="0"/>
              <a:t>. College Station: Texas A&amp;M University, 2024. This work is licensed with a Creative Commons Attribution 4.0 International License (</a:t>
            </a:r>
            <a:r>
              <a:rPr lang="en-US" sz="3200" dirty="0">
                <a:solidFill>
                  <a:srgbClr val="03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-US" sz="3200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</a:pPr>
            <a:r>
              <a:rPr lang="en-US"/>
              <a:t>Three Types of Dashes</a:t>
            </a:r>
            <a:endParaRPr/>
          </a:p>
        </p:txBody>
      </p:sp>
      <p:sp>
        <p:nvSpPr>
          <p:cNvPr id="156" name="Google Shape;156;p2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6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80"/>
              <a:buChar char="◈"/>
            </a:pPr>
            <a:r>
              <a:rPr lang="en-US" sz="4400"/>
              <a:t>Hyphen (-): Words </a:t>
            </a:r>
            <a:endParaRPr/>
          </a:p>
          <a:p>
            <a:pPr marL="342900" lvl="0" indent="-306000" algn="l" rtl="0">
              <a:lnSpc>
                <a:spcPct val="110000"/>
              </a:lnSpc>
              <a:spcBef>
                <a:spcPts val="1480"/>
              </a:spcBef>
              <a:spcAft>
                <a:spcPts val="0"/>
              </a:spcAft>
              <a:buSzPts val="3080"/>
              <a:buChar char="◈"/>
            </a:pPr>
            <a:r>
              <a:rPr lang="en-US" sz="4400"/>
              <a:t>En Dash (–): Numbers</a:t>
            </a:r>
            <a:endParaRPr/>
          </a:p>
          <a:p>
            <a:pPr marL="342900" lvl="0" indent="-306000" algn="l" rtl="0">
              <a:lnSpc>
                <a:spcPct val="110000"/>
              </a:lnSpc>
              <a:spcBef>
                <a:spcPts val="1480"/>
              </a:spcBef>
              <a:spcAft>
                <a:spcPts val="0"/>
              </a:spcAft>
              <a:buSzPts val="3080"/>
              <a:buChar char="◈"/>
            </a:pPr>
            <a:r>
              <a:rPr lang="en-US" sz="4400"/>
              <a:t>Em Dash (—): Clauses and Phrases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</a:pPr>
            <a:r>
              <a:rPr lang="en-US"/>
              <a:t>Hyphen</a:t>
            </a:r>
            <a:endParaRPr/>
          </a:p>
        </p:txBody>
      </p:sp>
      <p:sp>
        <p:nvSpPr>
          <p:cNvPr id="162" name="Google Shape;162;p3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6830" indent="0">
              <a:spcBef>
                <a:spcPts val="0"/>
              </a:spcBef>
              <a:buSzPts val="2240"/>
              <a:buNone/>
            </a:pPr>
            <a:r>
              <a:rPr lang="en-US" sz="2600" b="1" u="sng" dirty="0"/>
              <a:t>Compound Adjective Rule</a:t>
            </a:r>
            <a:r>
              <a:rPr lang="en-US" sz="2600" b="1" dirty="0"/>
              <a:t>: </a:t>
            </a:r>
            <a:r>
              <a:rPr lang="en-US" sz="2600" dirty="0"/>
              <a:t>When two linked adjectives precede the noun they are modifying, place a hyphen between them. </a:t>
            </a:r>
          </a:p>
          <a:p>
            <a:pPr marL="36830" indent="0">
              <a:spcBef>
                <a:spcPts val="0"/>
              </a:spcBef>
              <a:buSzPts val="2240"/>
              <a:buNone/>
            </a:pPr>
            <a:endParaRPr lang="en-US" sz="2600" dirty="0"/>
          </a:p>
          <a:p>
            <a:pPr marL="36830" indent="0">
              <a:spcBef>
                <a:spcPts val="1240"/>
              </a:spcBef>
              <a:buSzPts val="2240"/>
              <a:buNone/>
            </a:pPr>
            <a:r>
              <a:rPr lang="en-US" sz="2600" dirty="0"/>
              <a:t>Examples: </a:t>
            </a:r>
          </a:p>
          <a:p>
            <a:pPr marL="494030" indent="-457200">
              <a:spcBef>
                <a:spcPts val="1240"/>
              </a:spcBef>
              <a:buSzPts val="2240"/>
            </a:pPr>
            <a:r>
              <a:rPr lang="en-US" sz="2600" dirty="0"/>
              <a:t>The </a:t>
            </a:r>
            <a:r>
              <a:rPr lang="en-US" sz="2600" u="sng" dirty="0"/>
              <a:t>heart-warming</a:t>
            </a:r>
            <a:r>
              <a:rPr lang="en-US" sz="2600" dirty="0"/>
              <a:t> thank you note</a:t>
            </a:r>
          </a:p>
          <a:p>
            <a:pPr marL="494030" indent="-457200">
              <a:spcBef>
                <a:spcPts val="1240"/>
              </a:spcBef>
              <a:buSzPts val="2240"/>
            </a:pPr>
            <a:r>
              <a:rPr lang="en-US" sz="2600" dirty="0"/>
              <a:t>The </a:t>
            </a:r>
            <a:r>
              <a:rPr lang="en-US" sz="2600" u="sng" dirty="0"/>
              <a:t>slow-moving</a:t>
            </a:r>
            <a:r>
              <a:rPr lang="en-US" sz="2600" dirty="0"/>
              <a:t> storm </a:t>
            </a:r>
          </a:p>
          <a:p>
            <a:pPr marL="494030" indent="-457200">
              <a:spcBef>
                <a:spcPts val="1240"/>
              </a:spcBef>
              <a:buSzPts val="2240"/>
            </a:pPr>
            <a:r>
              <a:rPr lang="en-US" sz="2600" dirty="0"/>
              <a:t>The </a:t>
            </a:r>
            <a:r>
              <a:rPr lang="en-US" sz="2600" u="sng" dirty="0"/>
              <a:t>state-of-the-art</a:t>
            </a:r>
            <a:r>
              <a:rPr lang="en-US" sz="2600" dirty="0"/>
              <a:t> facilities</a:t>
            </a:r>
          </a:p>
          <a:p>
            <a:pPr marL="36830" lvl="0" indent="0" algn="l" rtl="0">
              <a:lnSpc>
                <a:spcPct val="110000"/>
              </a:lnSpc>
              <a:spcBef>
                <a:spcPts val="1240"/>
              </a:spcBef>
              <a:spcAft>
                <a:spcPts val="0"/>
              </a:spcAft>
              <a:buSzPts val="2240"/>
              <a:buNone/>
            </a:pPr>
            <a:endParaRPr sz="2600" dirty="0"/>
          </a:p>
          <a:p>
            <a:pPr marL="36830" lvl="0" indent="0" algn="l" rtl="0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SzPts val="1610"/>
              <a:buNone/>
            </a:pPr>
            <a:endParaRPr sz="2600" dirty="0"/>
          </a:p>
          <a:p>
            <a:pPr marL="36830" lvl="0" indent="0" algn="l" rtl="0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SzPts val="1610"/>
              <a:buNone/>
            </a:pPr>
            <a:endParaRPr sz="2600" dirty="0"/>
          </a:p>
          <a:p>
            <a:pPr marL="342900" indent="-203200">
              <a:spcBef>
                <a:spcPts val="1060"/>
              </a:spcBef>
              <a:buSzPts val="1610"/>
              <a:buNone/>
            </a:pP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600"/>
            </a:pPr>
            <a:r>
              <a:rPr lang="en-US" dirty="0"/>
              <a:t>En Dash</a:t>
            </a:r>
            <a:endParaRPr dirty="0"/>
          </a:p>
        </p:txBody>
      </p:sp>
      <p:sp>
        <p:nvSpPr>
          <p:cNvPr id="168" name="Google Shape;168;p4"/>
          <p:cNvSpPr txBox="1">
            <a:spLocks noGrp="1"/>
          </p:cNvSpPr>
          <p:nvPr>
            <p:ph type="body" idx="1"/>
          </p:nvPr>
        </p:nvSpPr>
        <p:spPr>
          <a:xfrm>
            <a:off x="913795" y="1863090"/>
            <a:ext cx="10353762" cy="421462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7465" indent="0">
              <a:spcBef>
                <a:spcPts val="0"/>
              </a:spcBef>
              <a:buSzPct val="70000"/>
              <a:buNone/>
            </a:pPr>
            <a:r>
              <a:rPr lang="en-US" sz="2600" dirty="0"/>
              <a:t>The second-longest dash. It is used for number ranges, including dates. Here are some examples:</a:t>
            </a:r>
          </a:p>
          <a:p>
            <a:pPr marL="719455" lvl="1" indent="-269875" algn="l" rtl="0">
              <a:spcBef>
                <a:spcPts val="1118"/>
              </a:spcBef>
              <a:spcAft>
                <a:spcPts val="0"/>
              </a:spcAft>
              <a:buSzPct val="70000"/>
              <a:buChar char="🞚"/>
            </a:pPr>
            <a:r>
              <a:rPr lang="en-US" sz="2600" dirty="0"/>
              <a:t>June–August 2020</a:t>
            </a:r>
            <a:endParaRPr sz="2600" dirty="0"/>
          </a:p>
          <a:p>
            <a:pPr marL="719455" lvl="1" indent="-269875" algn="l" rtl="0">
              <a:spcBef>
                <a:spcPts val="1118"/>
              </a:spcBef>
              <a:spcAft>
                <a:spcPts val="0"/>
              </a:spcAft>
              <a:buSzPct val="70000"/>
              <a:buChar char="🞚"/>
            </a:pPr>
            <a:r>
              <a:rPr lang="en-US" sz="2600" dirty="0"/>
              <a:t>5–7 pages</a:t>
            </a:r>
            <a:endParaRPr sz="2600" dirty="0"/>
          </a:p>
          <a:p>
            <a:pPr marL="719455" lvl="1" indent="-269875" algn="l" rtl="0">
              <a:spcBef>
                <a:spcPts val="1118"/>
              </a:spcBef>
              <a:spcAft>
                <a:spcPts val="0"/>
              </a:spcAft>
              <a:buSzPct val="70000"/>
              <a:buChar char="🞚"/>
            </a:pPr>
            <a:r>
              <a:rPr lang="en-US" sz="2600" dirty="0"/>
              <a:t>pp. 505–535</a:t>
            </a:r>
            <a:endParaRPr sz="2600" dirty="0"/>
          </a:p>
          <a:p>
            <a:pPr marL="37465" indent="0">
              <a:spcBef>
                <a:spcPts val="1118"/>
              </a:spcBef>
              <a:buSzPct val="70000"/>
              <a:buNone/>
            </a:pPr>
            <a:r>
              <a:rPr lang="en-US" sz="2600" dirty="0"/>
              <a:t>How to autoformat an </a:t>
            </a:r>
            <a:r>
              <a:rPr lang="en-US" sz="2600" dirty="0" err="1"/>
              <a:t>en</a:t>
            </a:r>
            <a:r>
              <a:rPr lang="en-US" sz="2600" dirty="0"/>
              <a:t> dash in Microsoft Word: </a:t>
            </a:r>
          </a:p>
          <a:p>
            <a:pPr marL="342900" indent="-305435">
              <a:spcBef>
                <a:spcPts val="1118"/>
              </a:spcBef>
            </a:pPr>
            <a:r>
              <a:rPr lang="en-US" sz="2600" dirty="0"/>
              <a:t> Type the first number, hit space, type the hyphen, hit space, type the second number, hit space. </a:t>
            </a:r>
            <a:endParaRPr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</a:pPr>
            <a:r>
              <a:rPr lang="en-US"/>
              <a:t>Em Dash</a:t>
            </a:r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06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0000"/>
              <a:buChar char="◈"/>
            </a:pPr>
            <a:r>
              <a:rPr lang="en-US" sz="3600"/>
              <a:t>The longest dash, used for emphasis.</a:t>
            </a:r>
            <a:endParaRPr/>
          </a:p>
          <a:p>
            <a:pPr marL="342900" lvl="0" indent="-306000" algn="l" rtl="0">
              <a:lnSpc>
                <a:spcPct val="110000"/>
              </a:lnSpc>
              <a:spcBef>
                <a:spcPts val="1212"/>
              </a:spcBef>
              <a:spcAft>
                <a:spcPts val="0"/>
              </a:spcAft>
              <a:buSzPct val="70000"/>
              <a:buChar char="◈"/>
            </a:pPr>
            <a:r>
              <a:rPr lang="en-US" sz="3600"/>
              <a:t>Can replace any other major punctuation mark: comma, semicolon, colon, parenthesis, or period. </a:t>
            </a:r>
            <a:endParaRPr/>
          </a:p>
          <a:p>
            <a:pPr marL="342900" lvl="0" indent="-306000" algn="l" rtl="0">
              <a:lnSpc>
                <a:spcPct val="110000"/>
              </a:lnSpc>
              <a:spcBef>
                <a:spcPts val="1212"/>
              </a:spcBef>
              <a:spcAft>
                <a:spcPts val="0"/>
              </a:spcAft>
              <a:buSzPct val="70000"/>
              <a:buChar char="◈"/>
            </a:pPr>
            <a:r>
              <a:rPr lang="en-US" sz="3600"/>
              <a:t>Not typically used in highly formal writing—reports, proposals, etc.</a:t>
            </a:r>
            <a:endParaRPr/>
          </a:p>
          <a:p>
            <a:pPr marL="342900" lvl="0" indent="-306000" algn="l" rtl="0">
              <a:lnSpc>
                <a:spcPct val="110000"/>
              </a:lnSpc>
              <a:spcBef>
                <a:spcPts val="1212"/>
              </a:spcBef>
              <a:spcAft>
                <a:spcPts val="0"/>
              </a:spcAft>
              <a:buSzPct val="70000"/>
              <a:buChar char="◈"/>
            </a:pPr>
            <a:r>
              <a:rPr lang="en-US" sz="3600"/>
              <a:t>Humanists and creative writers love the em dash—Forgive us.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Sorts Mill Goudy"/>
              <a:buNone/>
            </a:pPr>
            <a:r>
              <a:rPr lang="en-US"/>
              <a:t>Em Dash as Parentheses/Parenthetical Commas</a:t>
            </a:r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438464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7465" indent="0">
              <a:spcBef>
                <a:spcPts val="0"/>
              </a:spcBef>
              <a:buSzPts val="1960"/>
              <a:buNone/>
            </a:pPr>
            <a:r>
              <a:rPr lang="en-US" sz="2600" dirty="0"/>
              <a:t>Examples:</a:t>
            </a:r>
          </a:p>
          <a:p>
            <a:pPr marL="37465" indent="0">
              <a:spcBef>
                <a:spcPts val="0"/>
              </a:spcBef>
              <a:buSzPts val="1960"/>
              <a:buNone/>
            </a:pPr>
            <a:endParaRPr lang="en-US" sz="2600" dirty="0"/>
          </a:p>
          <a:p>
            <a:pPr marL="342900" indent="-305435">
              <a:spcBef>
                <a:spcPts val="0"/>
              </a:spcBef>
              <a:buSzPts val="1960"/>
            </a:pPr>
            <a:r>
              <a:rPr lang="en-US" sz="2600" dirty="0"/>
              <a:t> The "luxury" resort—which charged $500 per night for a glorified tent in the woods—was hardly the relaxing getaway the brochure had promised.</a:t>
            </a:r>
            <a:endParaRPr lang="en-US" dirty="0"/>
          </a:p>
          <a:p>
            <a:pPr marL="37465" indent="0">
              <a:spcBef>
                <a:spcPts val="0"/>
              </a:spcBef>
              <a:buSzPts val="1960"/>
              <a:buNone/>
            </a:pPr>
            <a:endParaRPr lang="en-US" sz="2600" dirty="0"/>
          </a:p>
          <a:p>
            <a:pPr marL="342900" indent="-305435">
              <a:spcBef>
                <a:spcPts val="1160"/>
              </a:spcBef>
              <a:buSzPts val="1960"/>
            </a:pPr>
            <a:r>
              <a:rPr lang="en-US" sz="2600" dirty="0"/>
              <a:t> Upon discovering the Keith's secret stash of leftover Halloween candy—all six full bags, to be precise—Shauna immediately confiscated the sweets. </a:t>
            </a:r>
            <a:endParaRPr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</a:pPr>
            <a:r>
              <a:rPr lang="en-US"/>
              <a:t>Em Dash as Commas</a:t>
            </a:r>
            <a:endParaRPr/>
          </a:p>
        </p:txBody>
      </p:sp>
      <p:sp>
        <p:nvSpPr>
          <p:cNvPr id="194" name="Google Shape;194;p8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83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Examples</a:t>
            </a:r>
          </a:p>
          <a:p>
            <a:pPr marL="36830" indent="0">
              <a:spcBef>
                <a:spcPts val="0"/>
              </a:spcBef>
              <a:buNone/>
            </a:pPr>
            <a:endParaRPr lang="en-US" sz="2800" dirty="0"/>
          </a:p>
          <a:p>
            <a:pPr marL="494030" indent="-457200">
              <a:spcBef>
                <a:spcPts val="0"/>
              </a:spcBef>
            </a:pPr>
            <a:r>
              <a:rPr lang="en-US" sz="2800" dirty="0"/>
              <a:t>My neighbor—who is an avid gardener—has the most beautiful flowers on the entire street.</a:t>
            </a:r>
          </a:p>
          <a:p>
            <a:pPr marL="494030" indent="-457200">
              <a:spcBef>
                <a:spcPts val="0"/>
              </a:spcBef>
            </a:pPr>
            <a:endParaRPr lang="en-US" sz="2800" dirty="0"/>
          </a:p>
          <a:p>
            <a:pPr marL="494030" indent="-457200">
              <a:spcBef>
                <a:spcPts val="0"/>
              </a:spcBef>
            </a:pPr>
            <a:r>
              <a:rPr lang="en-US" sz="2800" dirty="0"/>
              <a:t>The renowned chef—famous for his innovative fusion cuisine—opened a down-to-earth neighborhood bistro.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</a:pPr>
            <a:r>
              <a:rPr lang="en-US"/>
              <a:t>Em Dash as Colon and Semicolon</a:t>
            </a:r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body" idx="1"/>
          </p:nvPr>
        </p:nvSpPr>
        <p:spPr>
          <a:xfrm>
            <a:off x="740775" y="1930451"/>
            <a:ext cx="10353762" cy="445497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83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600" dirty="0"/>
              <a:t>Em Dash as Colon:</a:t>
            </a:r>
          </a:p>
          <a:p>
            <a:pPr marL="342900" indent="-305435">
              <a:spcBef>
                <a:spcPts val="1200"/>
              </a:spcBef>
              <a:buSzPts val="2100"/>
            </a:pPr>
            <a:r>
              <a:rPr lang="en-US" sz="2600" dirty="0"/>
              <a:t> The report outlined three main findings—declining profits, increased competition, and high employee turnover.</a:t>
            </a:r>
          </a:p>
          <a:p>
            <a:pPr marL="37465" indent="0">
              <a:spcBef>
                <a:spcPts val="1200"/>
              </a:spcBef>
              <a:buSzPts val="2100"/>
              <a:buNone/>
            </a:pPr>
            <a:endParaRPr lang="en-US" sz="2600" dirty="0"/>
          </a:p>
          <a:p>
            <a:pPr marL="3683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</a:pPr>
            <a:r>
              <a:rPr lang="en-US" sz="2600" dirty="0"/>
              <a:t>Em Dash as Semicolon:</a:t>
            </a:r>
          </a:p>
          <a:p>
            <a:pPr marL="494665" indent="-457200">
              <a:spcBef>
                <a:spcPts val="1200"/>
              </a:spcBef>
              <a:buSzPts val="2100"/>
            </a:pPr>
            <a:r>
              <a:rPr lang="en-US" sz="2600" dirty="0"/>
              <a:t>Watching </a:t>
            </a:r>
            <a:r>
              <a:rPr lang="en-US" sz="2600" i="1" dirty="0"/>
              <a:t>The Witcher </a:t>
            </a:r>
            <a:r>
              <a:rPr lang="en-US" sz="2600" dirty="0"/>
              <a:t>can be confusing at first with all the different storylines, but it's carefully designed that way—you just have to be patient for the details to finally converge. 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</a:pPr>
            <a:r>
              <a:rPr lang="en-US"/>
              <a:t>How to Make En and Em Dashes</a:t>
            </a:r>
            <a:endParaRPr/>
          </a:p>
        </p:txBody>
      </p:sp>
      <p:sp>
        <p:nvSpPr>
          <p:cNvPr id="208" name="Google Shape;208;p10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06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0000"/>
              <a:buChar char="◈"/>
            </a:pPr>
            <a:r>
              <a:rPr lang="en-US" sz="3600"/>
              <a:t>Use ALT Codes</a:t>
            </a:r>
            <a:endParaRPr/>
          </a:p>
          <a:p>
            <a:pPr marL="720000" lvl="1" indent="-270000" algn="l" rtl="0">
              <a:spcBef>
                <a:spcPts val="1076"/>
              </a:spcBef>
              <a:spcAft>
                <a:spcPts val="0"/>
              </a:spcAft>
              <a:buSzPct val="70000"/>
              <a:buChar char="🞚"/>
            </a:pPr>
            <a:r>
              <a:rPr lang="en-US" sz="3400"/>
              <a:t>En Dash: ALT + 0150</a:t>
            </a:r>
            <a:endParaRPr/>
          </a:p>
          <a:p>
            <a:pPr marL="720000" lvl="1" indent="-270000" algn="l" rtl="0">
              <a:spcBef>
                <a:spcPts val="1076"/>
              </a:spcBef>
              <a:spcAft>
                <a:spcPts val="0"/>
              </a:spcAft>
              <a:buSzPct val="70000"/>
              <a:buChar char="🞚"/>
            </a:pPr>
            <a:r>
              <a:rPr lang="en-US" sz="3400"/>
              <a:t>Em Dash: ALT + 0151</a:t>
            </a:r>
            <a:endParaRPr/>
          </a:p>
          <a:p>
            <a:pPr marL="342900" lvl="0" indent="-306000" algn="l" rtl="0">
              <a:lnSpc>
                <a:spcPct val="110000"/>
              </a:lnSpc>
              <a:spcBef>
                <a:spcPts val="1104"/>
              </a:spcBef>
              <a:spcAft>
                <a:spcPts val="0"/>
              </a:spcAft>
              <a:buSzPct val="70000"/>
              <a:buChar char="◈"/>
            </a:pPr>
            <a:r>
              <a:rPr lang="en-US" sz="3600"/>
              <a:t>Use the Insert Symbol Function in Word/Google Docs</a:t>
            </a:r>
            <a:endParaRPr/>
          </a:p>
          <a:p>
            <a:pPr marL="342900" lvl="0" indent="-306000" algn="l" rtl="0">
              <a:lnSpc>
                <a:spcPct val="110000"/>
              </a:lnSpc>
              <a:spcBef>
                <a:spcPts val="1104"/>
              </a:spcBef>
              <a:spcAft>
                <a:spcPts val="0"/>
              </a:spcAft>
              <a:buSzPct val="70000"/>
              <a:buChar char="◈"/>
            </a:pPr>
            <a:r>
              <a:rPr lang="en-US" sz="3600"/>
              <a:t>Autoformat (Word only)</a:t>
            </a:r>
            <a:endParaRPr/>
          </a:p>
          <a:p>
            <a:pPr marL="720000" lvl="1" indent="-270000" algn="l" rtl="0">
              <a:spcBef>
                <a:spcPts val="1076"/>
              </a:spcBef>
              <a:spcAft>
                <a:spcPts val="0"/>
              </a:spcAft>
              <a:buSzPct val="70000"/>
              <a:buChar char="🞚"/>
            </a:pPr>
            <a:r>
              <a:rPr lang="en-US" sz="3400"/>
              <a:t>En Dash: Place a space before and after a hyphen </a:t>
            </a:r>
            <a:endParaRPr/>
          </a:p>
          <a:p>
            <a:pPr marL="720000" lvl="1" indent="-270000" algn="l" rtl="0">
              <a:spcBef>
                <a:spcPts val="1076"/>
              </a:spcBef>
              <a:spcAft>
                <a:spcPts val="0"/>
              </a:spcAft>
              <a:buSzPct val="70000"/>
              <a:buChar char="🞚"/>
            </a:pPr>
            <a:r>
              <a:rPr lang="en-US" sz="3400"/>
              <a:t>Em Dash: Type two hyphens without spaces between themselves and the words they link.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VTI">
  <a:themeElements>
    <a:clrScheme name="Coffee">
      <a:dk1>
        <a:srgbClr val="000000"/>
      </a:dk1>
      <a:lt1>
        <a:srgbClr val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SlateVTI</vt:lpstr>
      <vt:lpstr>Dashes</vt:lpstr>
      <vt:lpstr>Three Types of Dashes</vt:lpstr>
      <vt:lpstr>Hyphen</vt:lpstr>
      <vt:lpstr>En Dash</vt:lpstr>
      <vt:lpstr>Em Dash</vt:lpstr>
      <vt:lpstr>Em Dash as Parentheses/Parenthetical Commas</vt:lpstr>
      <vt:lpstr>Em Dash as Commas</vt:lpstr>
      <vt:lpstr>Em Dash as Colon and Semicolon</vt:lpstr>
      <vt:lpstr>How to Make En and Em Dashes</vt:lpstr>
      <vt:lpstr>Attribution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Dashes</dc:title>
  <dc:creator>Hagstrom Schmidt, Nicole E</dc:creator>
  <cp:revision>152</cp:revision>
  <dcterms:created xsi:type="dcterms:W3CDTF">2021-10-19T21:24:33Z</dcterms:created>
  <dcterms:modified xsi:type="dcterms:W3CDTF">2024-04-09T16:01:49Z</dcterms:modified>
</cp:coreProperties>
</file>