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3"/>
  </p:notesMasterIdLst>
  <p:sldIdLst>
    <p:sldId id="259" r:id="rId2"/>
    <p:sldId id="260" r:id="rId3"/>
    <p:sldId id="261" r:id="rId4"/>
    <p:sldId id="275" r:id="rId5"/>
    <p:sldId id="262" r:id="rId6"/>
    <p:sldId id="264" r:id="rId7"/>
    <p:sldId id="265" r:id="rId8"/>
    <p:sldId id="263" r:id="rId9"/>
    <p:sldId id="266" r:id="rId10"/>
    <p:sldId id="277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A147"/>
    <a:srgbClr val="B54C2D"/>
    <a:srgbClr val="B66952"/>
    <a:srgbClr val="B56D45"/>
    <a:srgbClr val="DF98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22AB46-255F-2AEB-FE04-87A3CEC75EA7}" v="271" dt="2024-04-09T16:45:30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566AA-4C99-4BD0-8E07-23F3F849FB0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584CB-74CC-45C4-B147-47EB1B7D6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79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584CB-74CC-45C4-B147-47EB1B7D67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66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584CB-74CC-45C4-B147-47EB1B7D67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15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NOTE: This is an original, made-up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584CB-74CC-45C4-B147-47EB1B7D67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6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6DB4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584CB-74CC-45C4-B147-47EB1B7D67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44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584CB-74CC-45C4-B147-47EB1B7D67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66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27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77348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2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>
            <a:extLst>
              <a:ext uri="{FF2B5EF4-FFF2-40B4-BE49-F238E27FC236}">
                <a16:creationId xmlns:a16="http://schemas.microsoft.com/office/drawing/2014/main" id="{CE39118B-B3AD-4BD4-BA22-DEFF4E76C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247728"/>
            <a:ext cx="10353762" cy="543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079-7EF0-44EE-B798-BCC497C9F3B2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6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70A8-1D13-4657-95F0-A9EA54967B8D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05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90AC-71BD-4C7F-8ACA-7B3F18292E63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3F0D53-0705-41B7-8554-09D21E7807F9}"/>
              </a:ext>
            </a:extLst>
          </p:cNvPr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F647CD-0F1A-4BB3-89E0-A74F1E1B098D}"/>
              </a:ext>
            </a:extLst>
          </p:cNvPr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59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FC2C-8905-46F0-B443-CE905B76BA01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836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76478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768112"/>
            <a:ext cx="3300984" cy="302308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49"/>
            <a:ext cx="3300984" cy="764783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768112"/>
            <a:ext cx="3300984" cy="302308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76478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768110"/>
            <a:ext cx="3300984" cy="302308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9DC3-C9B5-499E-9140-0DC28B7074E2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06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>
            <a:extLst>
              <a:ext uri="{FF2B5EF4-FFF2-40B4-BE49-F238E27FC236}">
                <a16:creationId xmlns:a16="http://schemas.microsoft.com/office/drawing/2014/main" id="{7E87C569-D426-4615-ADA7-B370EA983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>
            <a:extLst>
              <a:ext uri="{FF2B5EF4-FFF2-40B4-BE49-F238E27FC236}">
                <a16:creationId xmlns:a16="http://schemas.microsoft.com/office/drawing/2014/main" id="{7B353ED4-7AD0-46C9-88ED-1A16B1433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>
            <a:extLst>
              <a:ext uri="{FF2B5EF4-FFF2-40B4-BE49-F238E27FC236}">
                <a16:creationId xmlns:a16="http://schemas.microsoft.com/office/drawing/2014/main" id="{F561D985-AD57-459A-B3A6-EBF296039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572443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572442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572442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33EA-E472-4D22-9C03-A9C14AA21CED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02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833E-1B6D-415F-AD29-75AE8C43BD0D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158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96F-08A7-4B70-989A-F2B1CF31E66B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2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6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763439"/>
            <a:ext cx="9590550" cy="133349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8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618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76450"/>
            <a:ext cx="4856841" cy="362267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0716" y="2076451"/>
            <a:ext cx="4856841" cy="362267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7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>
            <a:extLst>
              <a:ext uri="{FF2B5EF4-FFF2-40B4-BE49-F238E27FC236}">
                <a16:creationId xmlns:a16="http://schemas.microsoft.com/office/drawing/2014/main" id="{37B721FF-D609-4D98-9D19-CF75AA8A5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29200" cy="4099959"/>
          </a:xfrm>
          <a:prstGeom prst="rect">
            <a:avLst/>
          </a:prstGeom>
        </p:spPr>
      </p:pic>
      <p:pic>
        <p:nvPicPr>
          <p:cNvPr id="21" name="Picture 20" descr="Slate-V2-HD-compPhotoInset.png">
            <a:extLst>
              <a:ext uri="{FF2B5EF4-FFF2-40B4-BE49-F238E27FC236}">
                <a16:creationId xmlns:a16="http://schemas.microsoft.com/office/drawing/2014/main" id="{073936BD-C868-433F-8E84-D6DD8E640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57" y="1734506"/>
            <a:ext cx="5029200" cy="40999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013" y="1855153"/>
            <a:ext cx="4764764" cy="6924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6013" y="2702103"/>
            <a:ext cx="4764764" cy="304353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3166" y="1855152"/>
            <a:ext cx="4779582" cy="6924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3167" y="2702103"/>
            <a:ext cx="4779581" cy="304353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88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8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1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0800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673351"/>
            <a:ext cx="3706889" cy="301625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77FD-7DE6-41D4-930D-AC99F5AFE54E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7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>
            <a:extLst>
              <a:ext uri="{FF2B5EF4-FFF2-40B4-BE49-F238E27FC236}">
                <a16:creationId xmlns:a16="http://schemas.microsoft.com/office/drawing/2014/main" id="{4D06E496-ACBA-4063-B4A1-C5C484EE5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763701"/>
            <a:ext cx="5707899" cy="1675559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698" y="2679699"/>
            <a:ext cx="4588094" cy="313569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7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76450"/>
            <a:ext cx="10353762" cy="371474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60007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73ED0CC-082F-4160-86E5-0D6041F12778}" type="datetime1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6000749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000749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027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5" r:id="rId2"/>
    <p:sldLayoutId id="2147483716" r:id="rId3"/>
    <p:sldLayoutId id="2147483714" r:id="rId4"/>
    <p:sldLayoutId id="2147483710" r:id="rId5"/>
    <p:sldLayoutId id="2147483694" r:id="rId6"/>
    <p:sldLayoutId id="2147483695" r:id="rId7"/>
    <p:sldLayoutId id="2147483696" r:id="rId8"/>
    <p:sldLayoutId id="2147483697" r:id="rId9"/>
    <p:sldLayoutId id="2147483699" r:id="rId10"/>
    <p:sldLayoutId id="2147483693" r:id="rId11"/>
    <p:sldLayoutId id="2147483700" r:id="rId12"/>
    <p:sldLayoutId id="2147483701" r:id="rId13"/>
    <p:sldLayoutId id="2147483703" r:id="rId14"/>
    <p:sldLayoutId id="2147483704" r:id="rId15"/>
    <p:sldLayoutId id="2147483702" r:id="rId16"/>
    <p:sldLayoutId id="2147483698" r:id="rId17"/>
  </p:sldLayoutIdLst>
  <p:hf sldNum="0" hdr="0" ftr="0" dt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4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3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21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ritingcenter.unc.edu/tips-and-tools/semi-colons-colons-and-dash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shade val="80000"/>
                <a:lumMod val="80000"/>
              </a:schemeClr>
              <a:schemeClr val="bg1">
                <a:tint val="98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F047C-C727-42A7-85C5-68C5AA1B1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693" y="1087120"/>
            <a:ext cx="9440034" cy="2648381"/>
          </a:xfrm>
        </p:spPr>
        <p:txBody>
          <a:bodyPr>
            <a:normAutofit/>
          </a:bodyPr>
          <a:lstStyle/>
          <a:p>
            <a:r>
              <a:rPr lang="en-US" sz="7200" dirty="0"/>
              <a:t>Colons</a:t>
            </a:r>
          </a:p>
        </p:txBody>
      </p:sp>
    </p:spTree>
    <p:extLst>
      <p:ext uri="{BB962C8B-B14F-4D97-AF65-F5344CB8AC3E}">
        <p14:creationId xmlns:p14="http://schemas.microsoft.com/office/powerpoint/2010/main" val="63373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5657-3A22-06B1-21E7-8053E14F2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91EB4-391F-99B0-C1AE-652D5271D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“Semi-colons, Colons, and Dashes.” The Writing Center, University of North Carolina at Chapel Hill, 2023. </a:t>
            </a:r>
            <a:r>
              <a:rPr lang="en-US" dirty="0">
                <a:hlinkClick r:id="rId2"/>
              </a:rPr>
              <a:t>https://writingcenter.unc.edu/tips-and-tools/semi-colons-colons-and-dashes/</a:t>
            </a:r>
            <a:r>
              <a:rPr lang="en-US" dirty="0"/>
              <a:t>. CC NC ND 4.0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78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"/>
          <p:cNvSpPr txBox="1"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Attribution</a:t>
            </a:r>
          </a:p>
        </p:txBody>
      </p:sp>
      <p:sp>
        <p:nvSpPr>
          <p:cNvPr id="207" name="Google Shape;207;p10"/>
          <p:cNvSpPr txBox="1">
            <a:spLocks noGrp="1"/>
          </p:cNvSpPr>
          <p:nvPr>
            <p:ph type="body" idx="1"/>
          </p:nvPr>
        </p:nvSpPr>
        <p:spPr>
          <a:xfrm>
            <a:off x="913795" y="2076450"/>
            <a:ext cx="10353762" cy="3714749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None/>
            </a:pPr>
            <a:r>
              <a:rPr lang="en-US" sz="3200" dirty="0"/>
              <a:t>Hagstrom-Schmidt, Nicole. "Commas and Coordinating Conjunctions [Lesson]." </a:t>
            </a:r>
            <a:r>
              <a:rPr lang="en-US" sz="3200" i="1" dirty="0"/>
              <a:t>Strategies, Skills and Models for Student Success in Writing and Reading Comprehension</a:t>
            </a:r>
            <a:r>
              <a:rPr lang="en-US" sz="3200" dirty="0"/>
              <a:t>. College Station: Texas A&amp;M University, 2024. This work is licensed with a Creative Commons Attribution 4.0 International License (</a:t>
            </a:r>
            <a:r>
              <a:rPr lang="en-US" sz="3200" dirty="0">
                <a:solidFill>
                  <a:srgbClr val="03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4.0</a:t>
            </a:r>
            <a:r>
              <a:rPr lang="en-US" sz="3200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2D1E9-5970-4903-90B7-E032FD948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Mighty Colon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4E75A-728F-4053-93A2-3965686D2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3795" y="2076450"/>
            <a:ext cx="5015057" cy="3622671"/>
          </a:xfrm>
        </p:spPr>
        <p:txBody>
          <a:bodyPr>
            <a:normAutofit fontScale="92500" lnSpcReduction="10000"/>
          </a:bodyPr>
          <a:lstStyle/>
          <a:p>
            <a:pPr marL="36830" indent="0">
              <a:buNone/>
            </a:pPr>
            <a:r>
              <a:rPr lang="en-US" sz="3600" dirty="0"/>
              <a:t>A colon signals a direct relationship between a preceding </a:t>
            </a:r>
            <a:r>
              <a:rPr lang="en-US" sz="3600" b="1" u="sng" dirty="0"/>
              <a:t>independent clause</a:t>
            </a:r>
            <a:r>
              <a:rPr lang="en-US" sz="3600" dirty="0"/>
              <a:t> and a following word, phrase, or clause. It draws attention to the info following it. 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B6608-D806-4D0B-B418-C2204E62D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0716" y="2552699"/>
            <a:ext cx="4856841" cy="3146423"/>
          </a:xfrm>
        </p:spPr>
        <p:txBody>
          <a:bodyPr>
            <a:normAutofit fontScale="92500" lnSpcReduction="10000"/>
          </a:bodyPr>
          <a:lstStyle/>
          <a:p>
            <a:pPr marL="36900" indent="0" algn="ctr">
              <a:buNone/>
            </a:pPr>
            <a:r>
              <a:rPr lang="en-US" sz="9600" dirty="0"/>
              <a:t>:</a:t>
            </a:r>
          </a:p>
          <a:p>
            <a:pPr marL="36900" indent="0" algn="ctr">
              <a:buNone/>
            </a:pPr>
            <a:r>
              <a:rPr lang="en-US" sz="3200" dirty="0"/>
              <a:t>Above: Colon.</a:t>
            </a:r>
          </a:p>
        </p:txBody>
      </p:sp>
    </p:spTree>
    <p:extLst>
      <p:ext uri="{BB962C8B-B14F-4D97-AF65-F5344CB8AC3E}">
        <p14:creationId xmlns:p14="http://schemas.microsoft.com/office/powerpoint/2010/main" val="192436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70C72-5A20-4C64-B914-FF7B2F598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Uses of the Colon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A8A41-E69D-4F61-9389-61F11167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144184"/>
            <a:ext cx="10353762" cy="4425949"/>
          </a:xfrm>
        </p:spPr>
        <p:txBody>
          <a:bodyPr>
            <a:normAutofit/>
          </a:bodyPr>
          <a:lstStyle/>
          <a:p>
            <a:pPr marL="494100" indent="-457200">
              <a:buFont typeface="+mj-lt"/>
              <a:buAutoNum type="arabicPeriod"/>
            </a:pPr>
            <a:r>
              <a:rPr lang="en-US" sz="3600" dirty="0"/>
              <a:t>Introduce a list, noun/noun phrase, quotation, or example.</a:t>
            </a:r>
          </a:p>
          <a:p>
            <a:pPr marL="494100" indent="-457200">
              <a:buFont typeface="+mj-lt"/>
              <a:buAutoNum type="arabicPeriod"/>
            </a:pPr>
            <a:r>
              <a:rPr lang="en-US" sz="3600" dirty="0"/>
              <a:t>Join two independent clauses where the second clarifies, summarizes, or explains the first. </a:t>
            </a:r>
          </a:p>
          <a:p>
            <a:pPr marL="494100" indent="-457200">
              <a:buFont typeface="+mj-lt"/>
              <a:buAutoNum type="arabicPeriod"/>
            </a:pPr>
            <a:endParaRPr lang="en-US" sz="3600" dirty="0"/>
          </a:p>
          <a:p>
            <a:pPr marL="3690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662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AEC4A-DE0F-0261-CC99-7138935B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16F90-4577-DAD7-C005-7E63CD566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4EEDC"/>
                </a:solidFill>
                <a:effectLst/>
                <a:ea typeface="+mn-lt"/>
                <a:cs typeface="+mn-lt"/>
              </a:rPr>
              <a:t>Example: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4EEDC"/>
                </a:solidFill>
                <a:effectLst/>
                <a:ea typeface="+mn-lt"/>
                <a:cs typeface="+mn-lt"/>
              </a:rPr>
              <a:t>Dr. Amy Lesser's research centered on three core tenets: the role of human agency in societal change, the significance of cultural context in shaping political movements, and the importance of transnational perspectives in historical analysis.</a:t>
            </a:r>
            <a:endParaRPr lang="en-US" sz="28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718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44AA-CB9C-4A19-9BB8-E6310762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a (Longer)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F8DFA-F47D-49A0-B248-7B80313FF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28" y="1863090"/>
            <a:ext cx="10878949" cy="3714749"/>
          </a:xfrm>
        </p:spPr>
        <p:txBody>
          <a:bodyPr>
            <a:noAutofit/>
          </a:bodyPr>
          <a:lstStyle/>
          <a:p>
            <a:pPr marL="36830" indent="0">
              <a:buNone/>
            </a:pPr>
            <a:r>
              <a:rPr 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Example:</a:t>
            </a:r>
          </a:p>
          <a:p>
            <a:pPr marL="494030" indent="-457200"/>
            <a:r>
              <a:rPr 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The diversity report advocated for the institution to pursue a multipronged approach to fostering inclusion: enhancing recruitment and retention efforts for underrepresented groups, providing comprehensive anti-bias training for all staff, revising institutional policies to be more equitable, cultivating a more welcoming campus climate, and partnering with community organizations to expand educational access.</a:t>
            </a:r>
          </a:p>
        </p:txBody>
      </p:sp>
    </p:spTree>
    <p:extLst>
      <p:ext uri="{BB962C8B-B14F-4D97-AF65-F5344CB8AC3E}">
        <p14:creationId xmlns:p14="http://schemas.microsoft.com/office/powerpoint/2010/main" val="335790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D79E-D2A6-4FA6-90B9-28AD40153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87911"/>
            <a:ext cx="10353762" cy="1257300"/>
          </a:xfrm>
        </p:spPr>
        <p:txBody>
          <a:bodyPr/>
          <a:lstStyle/>
          <a:p>
            <a:r>
              <a:rPr lang="en-US" dirty="0"/>
              <a:t>Introducing a Block Quote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594A63-7274-EA05-EB2A-F17F40726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227" y="1315730"/>
            <a:ext cx="10878949" cy="4915661"/>
          </a:xfrm>
        </p:spPr>
        <p:txBody>
          <a:bodyPr>
            <a:noAutofit/>
          </a:bodyPr>
          <a:lstStyle/>
          <a:p>
            <a:pPr marL="36830" indent="0">
              <a:buNone/>
            </a:pPr>
            <a:r>
              <a:rPr lang="en-US" sz="25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Example: </a:t>
            </a:r>
            <a:endParaRPr lang="en-US" sz="25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36830" indent="0">
              <a:buNone/>
            </a:pPr>
            <a:r>
              <a:rPr lang="en-US" sz="25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In his philosophical treatise on the human condition, Barrow grappled with the fundamental paradox of existence:</a:t>
            </a:r>
          </a:p>
          <a:p>
            <a:pPr marL="719455" lvl="2" indent="0">
              <a:buNone/>
            </a:pPr>
            <a:r>
              <a:rPr lang="en-US" sz="25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Though we are but specks in the infinite vastness of the cosmos, it is our very consciousness - our ability to ponder the mysteries of the universe and our place within it—that grants us a unique dignity. It is this spark of the divine, this gift of self-awareness, that compels us to seek meaning amidst the apparent chaos and indifference of the natural order. (44)</a:t>
            </a:r>
          </a:p>
          <a:p>
            <a:pPr marL="143510" lvl="1" indent="0">
              <a:buNone/>
            </a:pPr>
            <a:r>
              <a:rPr lang="en-US" sz="25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Barrow's meditation on the duality of the human experience laid the groundwork for subsequent generations to wrestle with questions of purpose, mortality, and the boundaries of the knowable.</a:t>
            </a:r>
            <a:endParaRPr lang="en-US" sz="250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4587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3936D-02B2-4A9B-87F7-3888B66FF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a Noun/Noun Phrase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09D25-831A-441A-9419-B366F5440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 algn="ctr">
              <a:buNone/>
            </a:pPr>
            <a:r>
              <a:rPr lang="en-US" sz="4000" dirty="0"/>
              <a:t>There was only one solution to this mess: sleep.*</a:t>
            </a:r>
          </a:p>
          <a:p>
            <a:pPr marL="36900" indent="0" algn="ctr">
              <a:buNone/>
            </a:pPr>
            <a:endParaRPr lang="en-US" sz="4000" dirty="0"/>
          </a:p>
          <a:p>
            <a:pPr marL="36900" indent="0" algn="ctr">
              <a:buNone/>
            </a:pPr>
            <a:endParaRPr lang="en-US" sz="4000" dirty="0"/>
          </a:p>
          <a:p>
            <a:pPr marL="36900" indent="0" algn="ctr">
              <a:buNone/>
            </a:pPr>
            <a:r>
              <a:rPr lang="en-US" sz="4000" dirty="0"/>
              <a:t>*Uncommon in technical writing.  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9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F13A2-E189-40F5-B733-932A2C04E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71" y="280416"/>
            <a:ext cx="11505906" cy="1257300"/>
          </a:xfrm>
        </p:spPr>
        <p:txBody>
          <a:bodyPr>
            <a:normAutofit/>
          </a:bodyPr>
          <a:lstStyle/>
          <a:p>
            <a:r>
              <a:rPr lang="en-US" sz="41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j-lt"/>
                <a:cs typeface="+mj-lt"/>
              </a:rPr>
              <a:t>Colon: When the Second Independent Clause Explains the First</a:t>
            </a:r>
            <a:endParaRPr lang="en-US" sz="41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000000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36742-9E4F-46C9-AC91-4881DA2FA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971" y="1826514"/>
            <a:ext cx="10353762" cy="3714749"/>
          </a:xfrm>
        </p:spPr>
        <p:txBody>
          <a:bodyPr>
            <a:normAutofit fontScale="85000" lnSpcReduction="10000"/>
          </a:bodyPr>
          <a:lstStyle/>
          <a:p>
            <a:pPr marL="36830" indent="0">
              <a:buNone/>
            </a:pPr>
            <a:r>
              <a:rPr lang="en-US" sz="40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Examples:</a:t>
            </a:r>
          </a:p>
          <a:p>
            <a:pPr marL="494030" indent="-457200"/>
            <a:r>
              <a:rPr lang="en-US" sz="40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The research findings were clear: the new treatment method significantly reduced recovery times for patients.</a:t>
            </a:r>
          </a:p>
          <a:p>
            <a:pPr marL="494030" indent="-457200"/>
            <a:r>
              <a:rPr lang="en-US" sz="40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The artist's creative process is rather unique: she begins each painting by meticulously layering dozens of thin, translucent washes of color.</a:t>
            </a:r>
            <a:endParaRPr lang="en-US" sz="40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494030" indent="-457200"/>
            <a:endParaRPr lang="en-US" sz="40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4367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44D4E-F3AC-4E15-BC07-DF8E5C5F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891" y="225552"/>
            <a:ext cx="10353762" cy="1257300"/>
          </a:xfrm>
        </p:spPr>
        <p:txBody>
          <a:bodyPr/>
          <a:lstStyle/>
          <a:p>
            <a:r>
              <a:rPr lang="en-US" dirty="0"/>
              <a:t>Colon 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B2CE7-3CD1-4C11-BA45-37EE477F3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55" y="1479042"/>
            <a:ext cx="11359602" cy="5207935"/>
          </a:xfrm>
        </p:spPr>
        <p:txBody>
          <a:bodyPr>
            <a:normAutofit fontScale="85000" lnSpcReduction="20000"/>
          </a:bodyPr>
          <a:lstStyle/>
          <a:p>
            <a:pPr marL="36830" indent="0">
              <a:buNone/>
            </a:pPr>
            <a:r>
              <a:rPr lang="en-US" sz="3200" b="1" dirty="0"/>
              <a:t>Avoid</a:t>
            </a:r>
            <a:r>
              <a:rPr lang="en-US" sz="3200" dirty="0"/>
              <a:t> using a colon in the following scenarios:</a:t>
            </a:r>
            <a:endParaRPr lang="en-US"/>
          </a:p>
          <a:p>
            <a:pPr indent="-305435"/>
            <a:r>
              <a:rPr lang="en-US" sz="3200" dirty="0"/>
              <a:t>When separating a verb or preposition from its objects.</a:t>
            </a:r>
            <a:endParaRPr lang="en-US" sz="32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/>
            <a:r>
              <a:rPr lang="en-US" sz="3200" dirty="0">
                <a:ea typeface="+mn-lt"/>
                <a:cs typeface="+mn-lt"/>
              </a:rPr>
              <a:t> Example — We visited: the museum, the art gallery, and the historic district during our weekend trip.</a:t>
            </a:r>
            <a:endParaRPr lang="en-US" sz="32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ea typeface="+mn-lt"/>
              <a:cs typeface="+mn-lt"/>
            </a:endParaRPr>
          </a:p>
          <a:p>
            <a:pPr marL="415290" indent="-342900"/>
            <a:r>
              <a:rPr lang="en-US" sz="3200" dirty="0"/>
              <a:t>When the part preceding the colon is NOT an independent clause. </a:t>
            </a:r>
          </a:p>
          <a:p>
            <a:pPr marL="719455" lvl="1" indent="-269875"/>
            <a:r>
              <a:rPr lang="en-US" sz="30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ea typeface="+mn-lt"/>
                <a:cs typeface="+mn-lt"/>
              </a:rPr>
              <a:t>Example — To prepare for the trip: I packed my hiking boots, a warm jacket, and plenty of snacks.</a:t>
            </a:r>
          </a:p>
          <a:p>
            <a:pPr marL="719455" lvl="1" indent="-269875"/>
            <a:r>
              <a:rPr lang="en-US" sz="3000" dirty="0">
                <a:ea typeface="+mn-lt"/>
                <a:cs typeface="+mn-lt"/>
              </a:rPr>
              <a:t>Exception — Unless you’re using AP (Associated Press) Style; then, you can use a colon after a fragment that introduces a bulleted list. </a:t>
            </a:r>
            <a:endParaRPr lang="en-US" sz="30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ea typeface="+mn-lt"/>
              <a:cs typeface="+mn-lt"/>
            </a:endParaRPr>
          </a:p>
          <a:p>
            <a:pPr marL="415290" indent="-342900"/>
            <a:r>
              <a:rPr lang="en-US" sz="3200" dirty="0"/>
              <a:t>In place of a comma or semicolon. For instance, the previous example should use a </a:t>
            </a:r>
            <a:r>
              <a:rPr lang="en-US" sz="3200"/>
              <a:t>comma instead of a colon after "To prepare for the trip.</a:t>
            </a:r>
            <a:r>
              <a:rPr lang="en-US" sz="3200" dirty="0"/>
              <a:t>"</a:t>
            </a:r>
            <a:endParaRPr lang="en-US" sz="32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9177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VTI">
  <a:themeElements>
    <a:clrScheme name="Coffee">
      <a:dk1>
        <a:sysClr val="windowText" lastClr="000000"/>
      </a:dk1>
      <a:lt1>
        <a:sysClr val="window" lastClr="FFFFFF"/>
      </a:lt1>
      <a:dk2>
        <a:srgbClr val="4E3B30"/>
      </a:dk2>
      <a:lt2>
        <a:srgbClr val="F4EEDC"/>
      </a:lt2>
      <a:accent1>
        <a:srgbClr val="CC830E"/>
      </a:accent1>
      <a:accent2>
        <a:srgbClr val="B54C2D"/>
      </a:accent2>
      <a:accent3>
        <a:srgbClr val="99570C"/>
      </a:accent3>
      <a:accent4>
        <a:srgbClr val="C17529"/>
      </a:accent4>
      <a:accent5>
        <a:srgbClr val="A19574"/>
      </a:accent5>
      <a:accent6>
        <a:srgbClr val="A49518"/>
      </a:accent6>
      <a:hlink>
        <a:srgbClr val="AD1F1F"/>
      </a:hlink>
      <a:folHlink>
        <a:srgbClr val="FFC42F"/>
      </a:folHlink>
    </a:clrScheme>
    <a:fontScheme name="Custom 4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REE.pptx" id="{E781C72B-3D65-4B8D-9071-33B66AF0EF30}" vid="{3A5A58F2-9BE1-435C-B12D-88FD9BF701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{07F78ECA-5DD9-4025-9857-65FC280634CC}tf12214701_win32</Template>
  <TotalTime>35009</TotalTime>
  <Words>714</Words>
  <Application>Microsoft Office PowerPoint</Application>
  <PresentationFormat>Widescreen</PresentationFormat>
  <Paragraphs>44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SlateVTI</vt:lpstr>
      <vt:lpstr>Colons</vt:lpstr>
      <vt:lpstr>The Mighty Colon</vt:lpstr>
      <vt:lpstr>Major Uses of the Colon</vt:lpstr>
      <vt:lpstr>Introducing a List</vt:lpstr>
      <vt:lpstr>Introducing a (Longer) List</vt:lpstr>
      <vt:lpstr>Introducing a Block Quote</vt:lpstr>
      <vt:lpstr>Introducing a Noun/Noun Phrase</vt:lpstr>
      <vt:lpstr>Colon: When the Second Independent Clause Explains the First</vt:lpstr>
      <vt:lpstr>Colon Cautions</vt:lpstr>
      <vt:lpstr>Additional Resources</vt:lpstr>
      <vt:lpstr>Attribution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Module: Colons and Semicolons</dc:title>
  <dc:creator>Hagstrom Schmidt, Nicole E</dc:creator>
  <cp:lastModifiedBy>Nicole Hagstrom-Schmidt</cp:lastModifiedBy>
  <cp:revision>132</cp:revision>
  <dcterms:created xsi:type="dcterms:W3CDTF">2021-10-12T19:15:50Z</dcterms:created>
  <dcterms:modified xsi:type="dcterms:W3CDTF">2024-04-09T16:46:12Z</dcterms:modified>
</cp:coreProperties>
</file>