
<file path=[Content_Types].xml><?xml version="1.0" encoding="utf-8"?>
<Types xmlns="http://schemas.openxmlformats.org/package/2006/content-types">
  <Default Extension="fntdata" ContentType="application/x-fontdata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0"/>
  </p:notesMasterIdLst>
  <p:sldIdLst>
    <p:sldId id="256" r:id="rId2"/>
    <p:sldId id="257" r:id="rId3"/>
    <p:sldId id="258" r:id="rId4"/>
    <p:sldId id="262" r:id="rId5"/>
    <p:sldId id="259" r:id="rId6"/>
    <p:sldId id="260" r:id="rId7"/>
    <p:sldId id="261" r:id="rId8"/>
    <p:sldId id="263" r:id="rId9"/>
  </p:sldIdLst>
  <p:sldSz cx="9144000" cy="5143500" type="screen16x9"/>
  <p:notesSz cx="6858000" cy="9144000"/>
  <p:embeddedFontLst>
    <p:embeddedFont>
      <p:font typeface="Oswald" panose="00000500000000000000" pitchFamily="2" charset="0"/>
      <p:regular r:id="rId11"/>
      <p:bold r:id="rId12"/>
    </p:embeddedFont>
    <p:embeddedFont>
      <p:font typeface="Proxima Nova" panose="020B0604020202020204" charset="0"/>
      <p:regular r:id="rId13"/>
      <p:bold r:id="rId14"/>
      <p:italic r:id="rId15"/>
      <p:boldItalic r:id="rId16"/>
    </p:embeddedFont>
    <p:embeddedFont>
      <p:font typeface="Shadows Into Light" panose="020B0604020202020204" charset="0"/>
      <p:regular r:id="rId1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3F3B839-13FC-2ED4-623F-991EEEB5112D}" v="440" dt="2024-07-30T00:46:36.884"/>
    <p1510:client id="{8F79CD29-2B54-1DEF-8A24-013F04203088}" v="36" dt="2024-07-30T00:24:44.246"/>
  </p1510:revLst>
</p1510:revInfo>
</file>

<file path=ppt/tableStyles.xml><?xml version="1.0" encoding="utf-8"?>
<a:tblStyleLst xmlns:a="http://schemas.openxmlformats.org/drawingml/2006/main" def="{9A9CBB37-28C5-423D-AAF8-DF169CF65A9B}">
  <a:tblStyle styleId="{9A9CBB37-28C5-423D-AAF8-DF169CF65A9B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 varScale="1">
        <p:scale>
          <a:sx n="100" d="100"/>
          <a:sy n="100" d="100"/>
        </p:scale>
        <p:origin x="0" y="0"/>
      </p:cViewPr>
      <p:guideLst>
        <p:guide orient="horz" pos="1620"/>
        <p:guide pos="2880"/>
      </p:guideLst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3.fntdata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font" Target="fonts/font2.fntdata"/><Relationship Id="rId17" Type="http://schemas.openxmlformats.org/officeDocument/2006/relationships/font" Target="fonts/font7.fntdata"/><Relationship Id="rId2" Type="http://schemas.openxmlformats.org/officeDocument/2006/relationships/slide" Target="slides/slide1.xml"/><Relationship Id="rId16" Type="http://schemas.openxmlformats.org/officeDocument/2006/relationships/font" Target="fonts/font6.fntdata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1.fntdata"/><Relationship Id="rId5" Type="http://schemas.openxmlformats.org/officeDocument/2006/relationships/slide" Target="slides/slide4.xml"/><Relationship Id="rId15" Type="http://schemas.openxmlformats.org/officeDocument/2006/relationships/font" Target="fonts/font5.fntdata"/><Relationship Id="rId10" Type="http://schemas.openxmlformats.org/officeDocument/2006/relationships/notesMaster" Target="notesMasters/notesMaster1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4.fntdata"/><Relationship Id="rId22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22ab02d0bdf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22ab02d0bdf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22a9d551403_0_5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22a9d551403_0_5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22a9d551403_0_5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22a9d551403_0_5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249127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22a9d551403_0_6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22a9d551403_0_6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22a9d551403_0_7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22a9d551403_0_7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22a9d551403_0_8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Google Shape;91;g22a9d551403_0_8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22ab02d0bdf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22ab02d0bdf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073845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dk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Google Shape;10;p2"/>
          <p:cNvCxnSpPr/>
          <p:nvPr/>
        </p:nvCxnSpPr>
        <p:spPr>
          <a:xfrm>
            <a:off x="0" y="2998150"/>
            <a:ext cx="9144000" cy="0"/>
          </a:xfrm>
          <a:prstGeom prst="straightConnector1">
            <a:avLst/>
          </a:prstGeom>
          <a:noFill/>
          <a:ln w="19050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510450" y="1257300"/>
            <a:ext cx="8123100" cy="1588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ubTitle" idx="1"/>
          </p:nvPr>
        </p:nvSpPr>
        <p:spPr>
          <a:xfrm>
            <a:off x="510450" y="3182313"/>
            <a:ext cx="8123100" cy="63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1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0" name="Google Shape;50;p11"/>
          <p:cNvSpPr txBox="1">
            <a:spLocks noGrp="1"/>
          </p:cNvSpPr>
          <p:nvPr>
            <p:ph type="title" hasCustomPrompt="1"/>
          </p:nvPr>
        </p:nvSpPr>
        <p:spPr>
          <a:xfrm>
            <a:off x="311700" y="991475"/>
            <a:ext cx="8520600" cy="1917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2pPr>
            <a:lvl3pPr lvl="2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3pPr>
            <a:lvl4pPr lvl="3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4pPr>
            <a:lvl5pPr lvl="4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5pPr>
            <a:lvl6pPr lvl="5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6pPr>
            <a:lvl7pPr lvl="6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7pPr>
            <a:lvl8pPr lvl="7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8pPr>
            <a:lvl9pPr lvl="8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9pPr>
          </a:lstStyle>
          <a:p>
            <a:r>
              <a:t>xx%</a:t>
            </a:r>
          </a:p>
        </p:txBody>
      </p:sp>
      <p:sp>
        <p:nvSpPr>
          <p:cNvPr id="51" name="Google Shape;51;p11"/>
          <p:cNvSpPr txBox="1">
            <a:spLocks noGrp="1"/>
          </p:cNvSpPr>
          <p:nvPr>
            <p:ph type="body" idx="1"/>
          </p:nvPr>
        </p:nvSpPr>
        <p:spPr>
          <a:xfrm>
            <a:off x="311700" y="3071300"/>
            <a:ext cx="8520600" cy="901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52" name="Google Shape;52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dk1"/>
        </a:solidFill>
        <a:effectLst/>
      </p:bgPr>
    </p:bg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Google Shape;15;p3"/>
          <p:cNvCxnSpPr/>
          <p:nvPr/>
        </p:nvCxnSpPr>
        <p:spPr>
          <a:xfrm>
            <a:off x="0" y="2998150"/>
            <a:ext cx="9144000" cy="0"/>
          </a:xfrm>
          <a:prstGeom prst="straightConnector1">
            <a:avLst/>
          </a:prstGeom>
          <a:noFill/>
          <a:ln w="19050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6" name="Google Shape;16;p3"/>
          <p:cNvSpPr txBox="1">
            <a:spLocks noGrp="1"/>
          </p:cNvSpPr>
          <p:nvPr>
            <p:ph type="title"/>
          </p:nvPr>
        </p:nvSpPr>
        <p:spPr>
          <a:xfrm>
            <a:off x="510450" y="2057400"/>
            <a:ext cx="8123100" cy="778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3" name="Google Shape;33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4" name="Google Shape;34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lt2"/>
        </a:solidFill>
        <a:effectLst/>
      </p:bgPr>
    </p:bg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8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7975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7" name="Google Shape;37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9"/>
          <p:cNvSpPr/>
          <p:nvPr/>
        </p:nvSpPr>
        <p:spPr>
          <a:xfrm>
            <a:off x="4572000" y="7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40" name="Google Shape;40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1" name="Google Shape;41;p9"/>
          <p:cNvSpPr txBox="1">
            <a:spLocks noGrp="1"/>
          </p:cNvSpPr>
          <p:nvPr>
            <p:ph type="title"/>
          </p:nvPr>
        </p:nvSpPr>
        <p:spPr>
          <a:xfrm>
            <a:off x="265500" y="1205825"/>
            <a:ext cx="4045200" cy="1509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42" name="Google Shape;42;p9"/>
          <p:cNvSpPr txBox="1">
            <a:spLocks noGrp="1"/>
          </p:cNvSpPr>
          <p:nvPr>
            <p:ph type="subTitle" idx="1"/>
          </p:nvPr>
        </p:nvSpPr>
        <p:spPr>
          <a:xfrm>
            <a:off x="265500" y="2769001"/>
            <a:ext cx="4045200" cy="134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43" name="Google Shape;43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4" name="Google Shape;44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0"/>
          <p:cNvSpPr txBox="1">
            <a:spLocks noGrp="1"/>
          </p:cNvSpPr>
          <p:nvPr>
            <p:ph type="body" idx="1"/>
          </p:nvPr>
        </p:nvSpPr>
        <p:spPr>
          <a:xfrm>
            <a:off x="311700" y="4236825"/>
            <a:ext cx="5998800" cy="59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</a:lstStyle>
          <a:p>
            <a:endParaRPr/>
          </a:p>
        </p:txBody>
      </p:sp>
      <p:sp>
        <p:nvSpPr>
          <p:cNvPr id="47" name="Google Shape;47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pearmint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Proxima Nova"/>
              <a:buChar char="●"/>
              <a:defRPr sz="1800"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○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■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●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○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■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●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○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■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lvl="2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lvl="3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lvl="4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lvl="5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lvl="6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lvl="7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lvl="8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creativecommons.org/licenses/by/4.0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3"/>
          <p:cNvSpPr txBox="1">
            <a:spLocks noGrp="1"/>
          </p:cNvSpPr>
          <p:nvPr>
            <p:ph type="ctrTitle"/>
          </p:nvPr>
        </p:nvSpPr>
        <p:spPr>
          <a:xfrm>
            <a:off x="510450" y="1257300"/>
            <a:ext cx="8123100" cy="1588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Audience and Purpose</a:t>
            </a:r>
            <a:endParaRPr/>
          </a:p>
        </p:txBody>
      </p:sp>
      <p:sp>
        <p:nvSpPr>
          <p:cNvPr id="60" name="Google Shape;60;p13"/>
          <p:cNvSpPr txBox="1">
            <a:spLocks noGrp="1"/>
          </p:cNvSpPr>
          <p:nvPr>
            <p:ph type="subTitle" idx="1"/>
          </p:nvPr>
        </p:nvSpPr>
        <p:spPr>
          <a:xfrm>
            <a:off x="510450" y="3182313"/>
            <a:ext cx="8123100" cy="63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Planning Your Essay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/>
              <a:t>ENGL 1301 Learning Outcomes &amp; Objectives</a:t>
            </a:r>
            <a:endParaRPr b="1"/>
          </a:p>
        </p:txBody>
      </p:sp>
      <p:sp>
        <p:nvSpPr>
          <p:cNvPr id="66" name="Google Shape;66;p1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indent="0">
              <a:buNone/>
            </a:pPr>
            <a:r>
              <a:rPr lang="en" sz="1900" dirty="0">
                <a:solidFill>
                  <a:schemeClr val="tx1"/>
                </a:solidFill>
              </a:rPr>
              <a:t>Learning Outcome: </a:t>
            </a:r>
            <a:endParaRPr lang="en-US" sz="1900">
              <a:solidFill>
                <a:schemeClr val="tx1"/>
              </a:solidFill>
            </a:endParaRPr>
          </a:p>
          <a:p>
            <a:pPr marL="457200" lvl="0" indent="-342900" algn="l" rtl="0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" sz="1900" dirty="0">
                <a:solidFill>
                  <a:schemeClr val="tx1"/>
                </a:solidFill>
              </a:rPr>
              <a:t>Write in a style appropriate to audience and purpose.</a:t>
            </a:r>
            <a:endParaRPr sz="1900" dirty="0">
              <a:solidFill>
                <a:schemeClr val="tx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sz="1900" dirty="0">
              <a:solidFill>
                <a:schemeClr val="tx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900" dirty="0">
                <a:solidFill>
                  <a:schemeClr val="tx1"/>
                </a:solidFill>
              </a:rPr>
              <a:t>Lesson Objectives:</a:t>
            </a:r>
            <a:endParaRPr sz="1900" dirty="0">
              <a:solidFill>
                <a:schemeClr val="tx1"/>
              </a:solidFill>
            </a:endParaRPr>
          </a:p>
          <a:p>
            <a:pPr marL="457200" lvl="0" indent="-342900" algn="l" rtl="0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" sz="1900" dirty="0">
                <a:solidFill>
                  <a:schemeClr val="tx1"/>
                </a:solidFill>
              </a:rPr>
              <a:t>Develop an understanding of audience and purpose for writing.</a:t>
            </a:r>
            <a:endParaRPr sz="1900" dirty="0">
              <a:solidFill>
                <a:schemeClr val="tx1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sz="1900" dirty="0">
                <a:solidFill>
                  <a:schemeClr val="tx1"/>
                </a:solidFill>
              </a:rPr>
              <a:t>Utilize the RAFT writing strategy to plan an appropriate style according to audience and purpose.</a:t>
            </a:r>
            <a:endParaRPr sz="1900" dirty="0">
              <a:solidFill>
                <a:schemeClr val="tx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 sz="19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5"/>
          <p:cNvSpPr txBox="1">
            <a:spLocks noGrp="1"/>
          </p:cNvSpPr>
          <p:nvPr>
            <p:ph type="title"/>
          </p:nvPr>
        </p:nvSpPr>
        <p:spPr>
          <a:xfrm>
            <a:off x="311700" y="224892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/>
              <a:t>Why is it important to know your audience and purpose?</a:t>
            </a:r>
            <a:endParaRPr b="1"/>
          </a:p>
        </p:txBody>
      </p:sp>
      <p:sp>
        <p:nvSpPr>
          <p:cNvPr id="74" name="Google Shape;74;p15"/>
          <p:cNvSpPr txBox="1">
            <a:spLocks noGrp="1"/>
          </p:cNvSpPr>
          <p:nvPr>
            <p:ph type="body" idx="2"/>
          </p:nvPr>
        </p:nvSpPr>
        <p:spPr>
          <a:xfrm>
            <a:off x="311700" y="812050"/>
            <a:ext cx="8520600" cy="4087599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" sz="1900" dirty="0">
                <a:solidFill>
                  <a:schemeClr val="tx1"/>
                </a:solidFill>
              </a:rPr>
              <a:t>Having an understanding of </a:t>
            </a:r>
            <a:r>
              <a:rPr lang="en" sz="1900" b="1" u="sng" dirty="0">
                <a:solidFill>
                  <a:schemeClr val="tx1"/>
                </a:solidFill>
              </a:rPr>
              <a:t>who</a:t>
            </a:r>
            <a:r>
              <a:rPr lang="en" sz="1900" dirty="0">
                <a:solidFill>
                  <a:schemeClr val="tx1"/>
                </a:solidFill>
              </a:rPr>
              <a:t> is being communicated with and </a:t>
            </a:r>
            <a:r>
              <a:rPr lang="en" sz="1900" b="1" u="sng" dirty="0">
                <a:solidFill>
                  <a:schemeClr val="tx1"/>
                </a:solidFill>
              </a:rPr>
              <a:t>why</a:t>
            </a:r>
            <a:r>
              <a:rPr lang="en" sz="1900" dirty="0">
                <a:solidFill>
                  <a:schemeClr val="tx1"/>
                </a:solidFill>
              </a:rPr>
              <a:t> helps writers make decisions about what information and details to include, how to organize the information, and what tone is most appropriate. Ask yourself:</a:t>
            </a:r>
            <a:endParaRPr lang="en-US" sz="1900">
              <a:solidFill>
                <a:schemeClr val="tx1"/>
              </a:solidFill>
            </a:endParaRPr>
          </a:p>
          <a:p>
            <a:pPr marL="285750" indent="-285750">
              <a:lnSpc>
                <a:spcPct val="150000"/>
              </a:lnSpc>
              <a:spcAft>
                <a:spcPts val="1200"/>
              </a:spcAft>
            </a:pPr>
            <a:r>
              <a:rPr lang="en" sz="1900" dirty="0">
                <a:solidFill>
                  <a:schemeClr val="tx1"/>
                </a:solidFill>
              </a:rPr>
              <a:t>What do you know about the audience (e.g., age, gender, education, location, beliefs, etc.)?</a:t>
            </a:r>
            <a:endParaRPr lang="en-US" sz="1900">
              <a:solidFill>
                <a:schemeClr val="tx1"/>
              </a:solidFill>
            </a:endParaRPr>
          </a:p>
          <a:p>
            <a:pPr marL="285750" indent="-285750">
              <a:lnSpc>
                <a:spcPct val="150000"/>
              </a:lnSpc>
              <a:spcAft>
                <a:spcPts val="1200"/>
              </a:spcAft>
            </a:pPr>
            <a:r>
              <a:rPr lang="en" sz="1900" dirty="0">
                <a:solidFill>
                  <a:schemeClr val="tx1"/>
                </a:solidFill>
              </a:rPr>
              <a:t>What does your audience already know about the topic?</a:t>
            </a:r>
            <a:endParaRPr lang="en-US" sz="1900">
              <a:solidFill>
                <a:schemeClr val="tx1"/>
              </a:solidFill>
            </a:endParaRPr>
          </a:p>
          <a:p>
            <a:pPr marL="285750" indent="-285750">
              <a:lnSpc>
                <a:spcPct val="150000"/>
              </a:lnSpc>
              <a:spcAft>
                <a:spcPts val="1200"/>
              </a:spcAft>
            </a:pPr>
            <a:r>
              <a:rPr lang="en" sz="1900" dirty="0">
                <a:solidFill>
                  <a:schemeClr val="tx1"/>
                </a:solidFill>
              </a:rPr>
              <a:t>What will your audience want or need to know about the topic?</a:t>
            </a:r>
            <a:endParaRPr lang="en-US" sz="190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5"/>
          <p:cNvSpPr txBox="1">
            <a:spLocks noGrp="1"/>
          </p:cNvSpPr>
          <p:nvPr>
            <p:ph type="title"/>
          </p:nvPr>
        </p:nvSpPr>
        <p:spPr>
          <a:xfrm>
            <a:off x="311700" y="224892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r>
              <a:rPr lang="en" b="1" dirty="0"/>
              <a:t>Questions Cont'd</a:t>
            </a:r>
            <a:endParaRPr lang="en-US" dirty="0"/>
          </a:p>
        </p:txBody>
      </p:sp>
      <p:sp>
        <p:nvSpPr>
          <p:cNvPr id="74" name="Google Shape;74;p15"/>
          <p:cNvSpPr txBox="1">
            <a:spLocks noGrp="1"/>
          </p:cNvSpPr>
          <p:nvPr>
            <p:ph type="body" idx="2"/>
          </p:nvPr>
        </p:nvSpPr>
        <p:spPr>
          <a:xfrm>
            <a:off x="311700" y="812050"/>
            <a:ext cx="8520600" cy="4087599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85750" indent="-285750">
              <a:lnSpc>
                <a:spcPct val="150000"/>
              </a:lnSpc>
              <a:spcAft>
                <a:spcPts val="1200"/>
              </a:spcAft>
            </a:pPr>
            <a:r>
              <a:rPr lang="en" sz="1900" dirty="0">
                <a:solidFill>
                  <a:schemeClr val="tx1"/>
                </a:solidFill>
              </a:rPr>
              <a:t>What background information will be important for your audience to understand?</a:t>
            </a:r>
            <a:endParaRPr lang="en-US" sz="1900">
              <a:solidFill>
                <a:schemeClr val="tx1"/>
              </a:solidFill>
            </a:endParaRPr>
          </a:p>
          <a:p>
            <a:pPr marL="285750" indent="-285750">
              <a:lnSpc>
                <a:spcPct val="150000"/>
              </a:lnSpc>
              <a:spcAft>
                <a:spcPts val="1200"/>
              </a:spcAft>
            </a:pPr>
            <a:r>
              <a:rPr lang="en" sz="1900" dirty="0">
                <a:solidFill>
                  <a:schemeClr val="tx1"/>
                </a:solidFill>
              </a:rPr>
              <a:t>What might influence your audience’s position or feelings about the topic?</a:t>
            </a:r>
            <a:endParaRPr lang="en-US" sz="1900">
              <a:solidFill>
                <a:schemeClr val="tx1"/>
              </a:solidFill>
            </a:endParaRPr>
          </a:p>
          <a:p>
            <a:pPr marL="285750" indent="-285750">
              <a:lnSpc>
                <a:spcPct val="150000"/>
              </a:lnSpc>
              <a:spcAft>
                <a:spcPts val="1200"/>
              </a:spcAft>
            </a:pPr>
            <a:r>
              <a:rPr lang="en" sz="1900" dirty="0">
                <a:solidFill>
                  <a:schemeClr val="tx1"/>
                </a:solidFill>
              </a:rPr>
              <a:t>What do you want to accomplish by communicating with the audience? In other words, what outcome are you expecting?</a:t>
            </a:r>
            <a:endParaRPr lang="en-US" sz="1900">
              <a:solidFill>
                <a:schemeClr val="tx1"/>
              </a:solidFill>
            </a:endParaRPr>
          </a:p>
          <a:p>
            <a:pPr marL="285750" indent="-285750">
              <a:lnSpc>
                <a:spcPct val="150000"/>
              </a:lnSpc>
              <a:spcAft>
                <a:spcPts val="1200"/>
              </a:spcAft>
            </a:pPr>
            <a:r>
              <a:rPr lang="en" sz="1900" dirty="0">
                <a:solidFill>
                  <a:schemeClr val="tx1"/>
                </a:solidFill>
              </a:rPr>
              <a:t>Why are you communicating? To explain? To persuade? To inform? To describe? To entertain? To analyze? To evaluate?</a:t>
            </a:r>
            <a:endParaRPr lang="en-US" sz="19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78602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6"/>
          <p:cNvSpPr txBox="1">
            <a:spLocks noGrp="1"/>
          </p:cNvSpPr>
          <p:nvPr>
            <p:ph type="title"/>
          </p:nvPr>
        </p:nvSpPr>
        <p:spPr>
          <a:xfrm>
            <a:off x="243967" y="142333"/>
            <a:ext cx="26766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r>
              <a:rPr lang="en" b="1" dirty="0"/>
              <a:t>About RAFT</a:t>
            </a:r>
            <a:endParaRPr b="1" dirty="0"/>
          </a:p>
        </p:txBody>
      </p:sp>
      <p:sp>
        <p:nvSpPr>
          <p:cNvPr id="81" name="Google Shape;81;p16"/>
          <p:cNvSpPr txBox="1">
            <a:spLocks noGrp="1"/>
          </p:cNvSpPr>
          <p:nvPr>
            <p:ph type="body" idx="1"/>
          </p:nvPr>
        </p:nvSpPr>
        <p:spPr>
          <a:xfrm>
            <a:off x="311700" y="898434"/>
            <a:ext cx="1944234" cy="380216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n" sz="1900" dirty="0">
                <a:solidFill>
                  <a:schemeClr val="tx1"/>
                </a:solidFill>
              </a:rPr>
              <a:t>The RAFT writing strategy helps you understand your role as a writer and how to most effectively communicate your ideas to your target audience.</a:t>
            </a:r>
            <a:endParaRPr lang="en-US" sz="1900">
              <a:solidFill>
                <a:schemeClr val="tx1"/>
              </a:solidFill>
            </a:endParaRPr>
          </a:p>
        </p:txBody>
      </p:sp>
      <p:graphicFrame>
        <p:nvGraphicFramePr>
          <p:cNvPr id="79" name="Google Shape;79;p16"/>
          <p:cNvGraphicFramePr/>
          <p:nvPr>
            <p:extLst>
              <p:ext uri="{D42A27DB-BD31-4B8C-83A1-F6EECF244321}">
                <p14:modId xmlns:p14="http://schemas.microsoft.com/office/powerpoint/2010/main" val="3262699018"/>
              </p:ext>
            </p:extLst>
          </p:nvPr>
        </p:nvGraphicFramePr>
        <p:xfrm>
          <a:off x="2506133" y="143933"/>
          <a:ext cx="6530844" cy="4857425"/>
        </p:xfrm>
        <a:graphic>
          <a:graphicData uri="http://schemas.openxmlformats.org/drawingml/2006/table">
            <a:tbl>
              <a:tblPr firstRow="1">
                <a:noFill/>
                <a:tableStyleId>{9A9CBB37-28C5-423D-AAF8-DF169CF65A9B}</a:tableStyleId>
              </a:tblPr>
              <a:tblGrid>
                <a:gridCol w="23903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405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71485">
                <a:tc>
                  <a:txBody>
                    <a:bodyPr/>
                    <a:lstStyle/>
                    <a:p>
                      <a:pPr marL="0" lv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 b="1" dirty="0">
                          <a:solidFill>
                            <a:schemeClr val="dk1"/>
                          </a:solidFill>
                          <a:latin typeface="Oswald"/>
                          <a:ea typeface="Oswald"/>
                          <a:cs typeface="Oswald"/>
                        </a:rPr>
                        <a:t>RAFT </a:t>
                      </a:r>
                      <a:r>
                        <a:rPr lang="en" sz="2400" b="0" dirty="0">
                          <a:solidFill>
                            <a:schemeClr val="dk1"/>
                          </a:solidFill>
                          <a:latin typeface="Oswald"/>
                          <a:ea typeface="Oswald"/>
                          <a:cs typeface="Oswald"/>
                        </a:rPr>
                        <a:t>Acronym</a:t>
                      </a:r>
                      <a:endParaRPr lang="en" sz="2400" b="0" dirty="0">
                        <a:solidFill>
                          <a:schemeClr val="dk1"/>
                        </a:solidFill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</a:txBody>
                  <a:tcPr marL="91425" marR="91425" marT="91425" marB="91425" anchor="ctr">
                    <a:lnL w="9524">
                      <a:solidFill>
                        <a:schemeClr val="lt2"/>
                      </a:solidFill>
                    </a:lnL>
                    <a:lnR w="9524">
                      <a:solidFill>
                        <a:schemeClr val="lt2"/>
                      </a:solidFill>
                    </a:lnR>
                    <a:lnT w="9524">
                      <a:solidFill>
                        <a:schemeClr val="lt2"/>
                      </a:solidFill>
                    </a:lnT>
                    <a:lnB w="9524">
                      <a:solidFill>
                        <a:schemeClr val="lt2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dirty="0">
                          <a:solidFill>
                            <a:schemeClr val="tx1"/>
                          </a:solidFill>
                          <a:latin typeface="Proxima Nova"/>
                          <a:ea typeface="Average"/>
                          <a:cs typeface="Average"/>
                        </a:rPr>
                        <a:t>Related Question</a:t>
                      </a:r>
                      <a:endParaRPr lang="en" sz="1600" dirty="0">
                        <a:solidFill>
                          <a:schemeClr val="tx1"/>
                        </a:solidFill>
                        <a:latin typeface="Proxima Nova"/>
                        <a:ea typeface="Average"/>
                        <a:cs typeface="Average"/>
                        <a:sym typeface="Average"/>
                      </a:endParaRPr>
                    </a:p>
                  </a:txBody>
                  <a:tcPr marL="91425" marR="91425" marT="91425" marB="91425" anchor="ctr">
                    <a:lnL w="9524">
                      <a:solidFill>
                        <a:schemeClr val="lt2"/>
                      </a:solidFill>
                    </a:lnL>
                    <a:lnR w="9524">
                      <a:solidFill>
                        <a:schemeClr val="lt2"/>
                      </a:solidFill>
                    </a:lnR>
                    <a:lnT w="9524">
                      <a:solidFill>
                        <a:schemeClr val="lt2"/>
                      </a:solidFill>
                    </a:lnT>
                    <a:lnB w="9524">
                      <a:solidFill>
                        <a:schemeClr val="lt2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95724313"/>
                  </a:ext>
                </a:extLst>
              </a:tr>
              <a:tr h="97148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3000" b="1" dirty="0">
                          <a:solidFill>
                            <a:schemeClr val="dk1"/>
                          </a:solidFill>
                          <a:latin typeface="Oswald"/>
                          <a:ea typeface="Oswald"/>
                          <a:cs typeface="Oswald"/>
                          <a:sym typeface="Oswald"/>
                        </a:rPr>
                        <a:t>R</a:t>
                      </a:r>
                      <a:r>
                        <a:rPr lang="en" sz="2400" dirty="0">
                          <a:solidFill>
                            <a:schemeClr val="dk1"/>
                          </a:solidFill>
                          <a:latin typeface="Oswald"/>
                          <a:ea typeface="Oswald"/>
                          <a:cs typeface="Oswald"/>
                          <a:sym typeface="Oswald"/>
                        </a:rPr>
                        <a:t>ole</a:t>
                      </a:r>
                      <a:endParaRPr sz="2400">
                        <a:solidFill>
                          <a:schemeClr val="dk1"/>
                        </a:solidFill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4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dirty="0">
                          <a:solidFill>
                            <a:schemeClr val="tx1"/>
                          </a:solidFill>
                          <a:latin typeface="Proxima Nova"/>
                          <a:ea typeface="Average"/>
                          <a:cs typeface="Average"/>
                          <a:sym typeface="Average"/>
                        </a:rPr>
                        <a:t>Who are you as a writer? (e.g., a student, an expert, a professional, etc.)</a:t>
                      </a:r>
                      <a:endParaRPr sz="1600">
                        <a:solidFill>
                          <a:schemeClr val="tx1"/>
                        </a:solidFill>
                        <a:latin typeface="Proxima Nova"/>
                        <a:ea typeface="Average"/>
                        <a:cs typeface="Average"/>
                        <a:sym typeface="Average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4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7148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3000" b="1" dirty="0">
                          <a:solidFill>
                            <a:schemeClr val="dk1"/>
                          </a:solidFill>
                          <a:latin typeface="Oswald"/>
                          <a:ea typeface="Oswald"/>
                          <a:cs typeface="Oswald"/>
                          <a:sym typeface="Oswald"/>
                        </a:rPr>
                        <a:t>A</a:t>
                      </a:r>
                      <a:r>
                        <a:rPr lang="en" sz="2400" dirty="0">
                          <a:solidFill>
                            <a:schemeClr val="dk1"/>
                          </a:solidFill>
                          <a:latin typeface="Oswald"/>
                          <a:ea typeface="Oswald"/>
                          <a:cs typeface="Oswald"/>
                          <a:sym typeface="Oswald"/>
                        </a:rPr>
                        <a:t>udience</a:t>
                      </a:r>
                      <a:endParaRPr sz="2400">
                        <a:solidFill>
                          <a:schemeClr val="dk1"/>
                        </a:solidFill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dirty="0">
                          <a:solidFill>
                            <a:schemeClr val="tx1"/>
                          </a:solidFill>
                          <a:latin typeface="Proxima Nova"/>
                          <a:ea typeface="Average"/>
                          <a:cs typeface="Average"/>
                          <a:sym typeface="Average"/>
                        </a:rPr>
                        <a:t>To whom are you writing? (e.g., professor, parent, peers, leader, political official,, etc.)</a:t>
                      </a:r>
                      <a:endParaRPr sz="1600">
                        <a:solidFill>
                          <a:schemeClr val="tx1"/>
                        </a:solidFill>
                        <a:latin typeface="Proxima Nova"/>
                        <a:ea typeface="Average"/>
                        <a:cs typeface="Average"/>
                        <a:sym typeface="Average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7148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3000" b="1" dirty="0">
                          <a:solidFill>
                            <a:schemeClr val="dk1"/>
                          </a:solidFill>
                          <a:latin typeface="Oswald"/>
                          <a:ea typeface="Oswald"/>
                          <a:cs typeface="Oswald"/>
                          <a:sym typeface="Oswald"/>
                        </a:rPr>
                        <a:t>F</a:t>
                      </a:r>
                      <a:r>
                        <a:rPr lang="en" sz="2400" dirty="0">
                          <a:solidFill>
                            <a:schemeClr val="dk1"/>
                          </a:solidFill>
                          <a:latin typeface="Oswald"/>
                          <a:ea typeface="Oswald"/>
                          <a:cs typeface="Oswald"/>
                          <a:sym typeface="Oswald"/>
                        </a:rPr>
                        <a:t>ormat</a:t>
                      </a:r>
                      <a:endParaRPr sz="2400">
                        <a:solidFill>
                          <a:schemeClr val="dk1"/>
                        </a:solidFill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dirty="0">
                          <a:solidFill>
                            <a:schemeClr val="tx1"/>
                          </a:solidFill>
                          <a:latin typeface="Proxima Nova"/>
                          <a:ea typeface="Average"/>
                          <a:cs typeface="Average"/>
                          <a:sym typeface="Average"/>
                        </a:rPr>
                        <a:t>What format is most appropriate for your audience? (e.g., letter, speech, essay, poem, instruction manual, etc.)</a:t>
                      </a:r>
                      <a:endParaRPr sz="1600">
                        <a:solidFill>
                          <a:schemeClr val="tx1"/>
                        </a:solidFill>
                        <a:latin typeface="Proxima Nova"/>
                        <a:ea typeface="Average"/>
                        <a:cs typeface="Average"/>
                        <a:sym typeface="Average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7148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3000" b="1" dirty="0">
                          <a:solidFill>
                            <a:schemeClr val="dk1"/>
                          </a:solidFill>
                          <a:latin typeface="Oswald"/>
                          <a:ea typeface="Oswald"/>
                          <a:cs typeface="Oswald"/>
                          <a:sym typeface="Oswald"/>
                        </a:rPr>
                        <a:t>T</a:t>
                      </a:r>
                      <a:r>
                        <a:rPr lang="en" sz="2400" dirty="0">
                          <a:solidFill>
                            <a:schemeClr val="dk1"/>
                          </a:solidFill>
                          <a:latin typeface="Oswald"/>
                          <a:ea typeface="Oswald"/>
                          <a:cs typeface="Oswald"/>
                          <a:sym typeface="Oswald"/>
                        </a:rPr>
                        <a:t>opic</a:t>
                      </a:r>
                      <a:endParaRPr sz="2400">
                        <a:solidFill>
                          <a:schemeClr val="dk1"/>
                        </a:solidFill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dirty="0">
                          <a:solidFill>
                            <a:schemeClr val="tx1"/>
                          </a:solidFill>
                          <a:latin typeface="Proxima Nova"/>
                          <a:ea typeface="Average"/>
                          <a:cs typeface="Average"/>
                          <a:sym typeface="Average"/>
                        </a:rPr>
                        <a:t>What is the subject of your writing? What point do you want to make?</a:t>
                      </a:r>
                      <a:endParaRPr sz="1600">
                        <a:solidFill>
                          <a:schemeClr val="tx1"/>
                        </a:solidFill>
                        <a:latin typeface="Proxima Nova"/>
                        <a:ea typeface="Average"/>
                        <a:cs typeface="Average"/>
                        <a:sym typeface="Average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7"/>
          <p:cNvSpPr txBox="1">
            <a:spLocks noGrp="1"/>
          </p:cNvSpPr>
          <p:nvPr>
            <p:ph type="title"/>
          </p:nvPr>
        </p:nvSpPr>
        <p:spPr>
          <a:xfrm>
            <a:off x="311700" y="442900"/>
            <a:ext cx="26766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/>
              <a:t>RAFT Example</a:t>
            </a:r>
            <a:endParaRPr b="1"/>
          </a:p>
        </p:txBody>
      </p:sp>
      <p:sp>
        <p:nvSpPr>
          <p:cNvPr id="88" name="Google Shape;88;p1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1956934" cy="331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2500"/>
          </a:bodyPr>
          <a:lstStyle/>
          <a:p>
            <a:pPr marL="0" indent="0">
              <a:spcAft>
                <a:spcPts val="1200"/>
              </a:spcAft>
              <a:buNone/>
            </a:pPr>
            <a:r>
              <a:rPr lang="en" sz="1900" dirty="0">
                <a:solidFill>
                  <a:schemeClr val="tx1"/>
                </a:solidFill>
              </a:rPr>
              <a:t>Let’s pretend I’m writing a “how to” paper on surviving the first year of college. Notice how the RAFT strategy helps me plan my writing. </a:t>
            </a:r>
            <a:endParaRPr lang="en-US" sz="1900">
              <a:solidFill>
                <a:schemeClr val="tx1"/>
              </a:solidFill>
            </a:endParaRPr>
          </a:p>
        </p:txBody>
      </p:sp>
      <p:graphicFrame>
        <p:nvGraphicFramePr>
          <p:cNvPr id="86" name="Google Shape;86;p17"/>
          <p:cNvGraphicFramePr/>
          <p:nvPr>
            <p:extLst>
              <p:ext uri="{D42A27DB-BD31-4B8C-83A1-F6EECF244321}">
                <p14:modId xmlns:p14="http://schemas.microsoft.com/office/powerpoint/2010/main" val="1357936135"/>
              </p:ext>
            </p:extLst>
          </p:nvPr>
        </p:nvGraphicFramePr>
        <p:xfrm>
          <a:off x="2793999" y="118533"/>
          <a:ext cx="6229089" cy="4875625"/>
        </p:xfrm>
        <a:graphic>
          <a:graphicData uri="http://schemas.openxmlformats.org/drawingml/2006/table">
            <a:tbl>
              <a:tblPr firstRow="1">
                <a:noFill/>
                <a:tableStyleId>{9A9CBB37-28C5-423D-AAF8-DF169CF65A9B}</a:tableStyleId>
              </a:tblPr>
              <a:tblGrid>
                <a:gridCol w="19568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722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75125">
                <a:tc>
                  <a:txBody>
                    <a:bodyPr/>
                    <a:lstStyle/>
                    <a:p>
                      <a:pPr marL="0" lv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 b="1" dirty="0">
                          <a:solidFill>
                            <a:schemeClr val="dk1"/>
                          </a:solidFill>
                          <a:latin typeface="Oswald"/>
                          <a:ea typeface="Oswald"/>
                          <a:cs typeface="Oswald"/>
                        </a:rPr>
                        <a:t>RAFT </a:t>
                      </a:r>
                      <a:r>
                        <a:rPr lang="en" sz="2400" b="0" dirty="0">
                          <a:solidFill>
                            <a:schemeClr val="dk1"/>
                          </a:solidFill>
                          <a:latin typeface="Oswald"/>
                          <a:ea typeface="Oswald"/>
                          <a:cs typeface="Oswald"/>
                        </a:rPr>
                        <a:t>Acronym</a:t>
                      </a:r>
                      <a:endParaRPr lang="en" sz="2400" b="0" dirty="0">
                        <a:solidFill>
                          <a:schemeClr val="dk1"/>
                        </a:solidFill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</a:txBody>
                  <a:tcPr marL="91425" marR="91425" marT="91425" marB="91425" anchor="ctr">
                    <a:lnL w="9524">
                      <a:solidFill>
                        <a:schemeClr val="lt2"/>
                      </a:solidFill>
                    </a:lnL>
                    <a:lnR w="9524">
                      <a:solidFill>
                        <a:schemeClr val="lt2"/>
                      </a:solidFill>
                    </a:lnR>
                    <a:lnT w="9524">
                      <a:solidFill>
                        <a:schemeClr val="lt2"/>
                      </a:solidFill>
                    </a:lnT>
                    <a:lnB w="9524">
                      <a:solidFill>
                        <a:schemeClr val="lt2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dirty="0">
                          <a:solidFill>
                            <a:schemeClr val="tx1"/>
                          </a:solidFill>
                          <a:latin typeface="Proxima Nova"/>
                        </a:rPr>
                        <a:t>Related Question</a:t>
                      </a:r>
                    </a:p>
                  </a:txBody>
                  <a:tcPr marL="91425" marR="91425" marT="91425" marB="91425" anchor="ctr">
                    <a:lnL w="9524">
                      <a:solidFill>
                        <a:schemeClr val="lt2"/>
                      </a:solidFill>
                    </a:lnL>
                    <a:lnR w="9524">
                      <a:solidFill>
                        <a:schemeClr val="lt2"/>
                      </a:solidFill>
                    </a:lnR>
                    <a:lnT w="9524">
                      <a:solidFill>
                        <a:schemeClr val="lt2"/>
                      </a:solidFill>
                    </a:lnT>
                    <a:lnB w="9524">
                      <a:solidFill>
                        <a:schemeClr val="lt2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75507848"/>
                  </a:ext>
                </a:extLst>
              </a:tr>
              <a:tr h="9751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3000" b="1" dirty="0">
                          <a:solidFill>
                            <a:schemeClr val="dk1"/>
                          </a:solidFill>
                          <a:latin typeface="Oswald"/>
                          <a:ea typeface="Oswald"/>
                          <a:cs typeface="Oswald"/>
                          <a:sym typeface="Oswald"/>
                        </a:rPr>
                        <a:t>R</a:t>
                      </a:r>
                      <a:r>
                        <a:rPr lang="en" sz="2400" dirty="0">
                          <a:solidFill>
                            <a:schemeClr val="dk1"/>
                          </a:solidFill>
                          <a:latin typeface="Oswald"/>
                          <a:ea typeface="Oswald"/>
                          <a:cs typeface="Oswald"/>
                          <a:sym typeface="Oswald"/>
                        </a:rPr>
                        <a:t>ole</a:t>
                      </a:r>
                      <a:endParaRPr sz="2400" dirty="0">
                        <a:solidFill>
                          <a:schemeClr val="dk1"/>
                        </a:solidFill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dirty="0">
                          <a:solidFill>
                            <a:schemeClr val="tx1"/>
                          </a:solidFill>
                          <a:latin typeface="Proxima Nova"/>
                          <a:ea typeface="Average"/>
                          <a:cs typeface="Average"/>
                          <a:sym typeface="Average"/>
                        </a:rPr>
                        <a:t>Who are you as a writer?</a:t>
                      </a:r>
                      <a:r>
                        <a:rPr lang="en" sz="1600" dirty="0">
                          <a:solidFill>
                            <a:schemeClr val="tx1"/>
                          </a:solidFill>
                          <a:latin typeface="Proxima Nova"/>
                          <a:ea typeface="Average"/>
                          <a:cs typeface="Average"/>
                        </a:rPr>
                        <a:t> </a:t>
                      </a:r>
                      <a:r>
                        <a:rPr lang="en" sz="1600" b="1" i="0" u="none" strike="noStrike" noProof="0" dirty="0">
                          <a:solidFill>
                            <a:schemeClr val="tx1"/>
                          </a:solidFill>
                          <a:latin typeface="Proxima Nova"/>
                        </a:rPr>
                        <a:t>An expert - someone who has survived the first year of college </a:t>
                      </a:r>
                      <a:endParaRPr lang="en-US" b="1">
                        <a:solidFill>
                          <a:schemeClr val="tx1"/>
                        </a:solidFill>
                        <a:latin typeface="Proxima Nova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751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3000" b="1" dirty="0">
                          <a:solidFill>
                            <a:schemeClr val="dk1"/>
                          </a:solidFill>
                          <a:latin typeface="Oswald"/>
                          <a:ea typeface="Oswald"/>
                          <a:cs typeface="Oswald"/>
                          <a:sym typeface="Oswald"/>
                        </a:rPr>
                        <a:t>A</a:t>
                      </a:r>
                      <a:r>
                        <a:rPr lang="en" sz="2400" dirty="0">
                          <a:solidFill>
                            <a:schemeClr val="dk1"/>
                          </a:solidFill>
                          <a:latin typeface="Oswald"/>
                          <a:ea typeface="Oswald"/>
                          <a:cs typeface="Oswald"/>
                          <a:sym typeface="Oswald"/>
                        </a:rPr>
                        <a:t>udience</a:t>
                      </a:r>
                      <a:endParaRPr sz="2400" dirty="0">
                        <a:solidFill>
                          <a:schemeClr val="dk1"/>
                        </a:solidFill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dirty="0">
                          <a:solidFill>
                            <a:schemeClr val="tx1"/>
                          </a:solidFill>
                          <a:latin typeface="Proxima Nova"/>
                          <a:ea typeface="Average"/>
                          <a:cs typeface="Average"/>
                          <a:sym typeface="Average"/>
                        </a:rPr>
                        <a:t>To whom are you writing?</a:t>
                      </a:r>
                      <a:r>
                        <a:rPr lang="en" sz="1600" dirty="0">
                          <a:solidFill>
                            <a:schemeClr val="tx1"/>
                          </a:solidFill>
                          <a:latin typeface="Proxima Nova"/>
                          <a:ea typeface="Average"/>
                          <a:cs typeface="Average"/>
                        </a:rPr>
                        <a:t> </a:t>
                      </a:r>
                      <a:r>
                        <a:rPr lang="en" sz="1600" b="1" i="0" u="none" strike="noStrike" noProof="0" dirty="0">
                          <a:solidFill>
                            <a:schemeClr val="tx1"/>
                          </a:solidFill>
                          <a:latin typeface="Proxima Nova"/>
                        </a:rPr>
                        <a:t>First-year college students</a:t>
                      </a:r>
                      <a:endParaRPr sz="1600" b="1">
                        <a:solidFill>
                          <a:schemeClr val="tx1"/>
                        </a:solidFill>
                        <a:latin typeface="Proxima Nova"/>
                        <a:ea typeface="Average"/>
                        <a:cs typeface="Average"/>
                        <a:sym typeface="Average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751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3000" b="1" dirty="0">
                          <a:solidFill>
                            <a:schemeClr val="dk1"/>
                          </a:solidFill>
                          <a:latin typeface="Oswald"/>
                          <a:ea typeface="Oswald"/>
                          <a:cs typeface="Oswald"/>
                          <a:sym typeface="Oswald"/>
                        </a:rPr>
                        <a:t>F</a:t>
                      </a:r>
                      <a:r>
                        <a:rPr lang="en" sz="2400" dirty="0">
                          <a:solidFill>
                            <a:schemeClr val="dk1"/>
                          </a:solidFill>
                          <a:latin typeface="Oswald"/>
                          <a:ea typeface="Oswald"/>
                          <a:cs typeface="Oswald"/>
                          <a:sym typeface="Oswald"/>
                        </a:rPr>
                        <a:t>ormat</a:t>
                      </a:r>
                      <a:endParaRPr sz="2400" dirty="0">
                        <a:solidFill>
                          <a:schemeClr val="dk1"/>
                        </a:solidFill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dirty="0">
                          <a:solidFill>
                            <a:schemeClr val="tx1"/>
                          </a:solidFill>
                          <a:latin typeface="Proxima Nova"/>
                          <a:ea typeface="Average"/>
                          <a:cs typeface="Average"/>
                          <a:sym typeface="Average"/>
                        </a:rPr>
                        <a:t>What format is most appropriate for your audience?</a:t>
                      </a:r>
                      <a:r>
                        <a:rPr lang="en" sz="1600" dirty="0">
                          <a:solidFill>
                            <a:schemeClr val="tx1"/>
                          </a:solidFill>
                          <a:latin typeface="Proxima Nova"/>
                          <a:ea typeface="Average"/>
                          <a:cs typeface="Average"/>
                        </a:rPr>
                        <a:t> </a:t>
                      </a:r>
                      <a:r>
                        <a:rPr lang="en" sz="1600" b="1" i="0" u="none" strike="noStrike" noProof="0" dirty="0">
                          <a:solidFill>
                            <a:schemeClr val="tx1"/>
                          </a:solidFill>
                          <a:latin typeface="Proxima Nova"/>
                        </a:rPr>
                        <a:t>Essay organized by subtopics (courses, housing, campus involvement) </a:t>
                      </a:r>
                      <a:endParaRPr sz="1600" b="1">
                        <a:solidFill>
                          <a:schemeClr val="tx1"/>
                        </a:solidFill>
                        <a:latin typeface="Proxima Nova"/>
                        <a:ea typeface="Shadows Into Light"/>
                        <a:cs typeface="Shadows Into Light"/>
                        <a:sym typeface="Shadows Into Light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751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3000" b="1" dirty="0">
                          <a:solidFill>
                            <a:schemeClr val="dk1"/>
                          </a:solidFill>
                          <a:latin typeface="Oswald"/>
                          <a:ea typeface="Oswald"/>
                          <a:cs typeface="Oswald"/>
                          <a:sym typeface="Oswald"/>
                        </a:rPr>
                        <a:t>T</a:t>
                      </a:r>
                      <a:r>
                        <a:rPr lang="en" sz="2400" dirty="0">
                          <a:solidFill>
                            <a:schemeClr val="dk1"/>
                          </a:solidFill>
                          <a:latin typeface="Oswald"/>
                          <a:ea typeface="Oswald"/>
                          <a:cs typeface="Oswald"/>
                          <a:sym typeface="Oswald"/>
                        </a:rPr>
                        <a:t>opic</a:t>
                      </a:r>
                      <a:endParaRPr sz="2400" dirty="0">
                        <a:solidFill>
                          <a:schemeClr val="dk1"/>
                        </a:solidFill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dirty="0">
                          <a:solidFill>
                            <a:schemeClr val="tx1"/>
                          </a:solidFill>
                          <a:latin typeface="Proxima Nova"/>
                          <a:ea typeface="Average"/>
                          <a:cs typeface="Average"/>
                          <a:sym typeface="Average"/>
                        </a:rPr>
                        <a:t>What is the subject of your writing?</a:t>
                      </a:r>
                      <a:r>
                        <a:rPr lang="en" sz="1600" dirty="0">
                          <a:solidFill>
                            <a:schemeClr val="tx1"/>
                          </a:solidFill>
                          <a:latin typeface="Proxima Nova"/>
                          <a:ea typeface="Average"/>
                          <a:cs typeface="Average"/>
                        </a:rPr>
                        <a:t> </a:t>
                      </a:r>
                      <a:r>
                        <a:rPr lang="en" sz="1600" b="1" i="0" u="none" strike="noStrike" noProof="0" dirty="0">
                          <a:solidFill>
                            <a:schemeClr val="tx1"/>
                          </a:solidFill>
                          <a:latin typeface="Proxima Nova"/>
                        </a:rPr>
                        <a:t>How to survive the first year of college </a:t>
                      </a:r>
                      <a:endParaRPr sz="1600" b="1">
                        <a:solidFill>
                          <a:schemeClr val="tx1"/>
                        </a:solidFill>
                        <a:latin typeface="Proxima Nova"/>
                        <a:ea typeface="Shadows Into Light"/>
                        <a:cs typeface="Shadows Into Light"/>
                        <a:sym typeface="Shadows Into Light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8"/>
          <p:cNvSpPr txBox="1">
            <a:spLocks noGrp="1"/>
          </p:cNvSpPr>
          <p:nvPr>
            <p:ph type="title"/>
          </p:nvPr>
        </p:nvSpPr>
        <p:spPr>
          <a:xfrm>
            <a:off x="311700" y="442900"/>
            <a:ext cx="26766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/>
              <a:t>RAFT - Your turn!</a:t>
            </a:r>
            <a:endParaRPr b="1"/>
          </a:p>
        </p:txBody>
      </p:sp>
      <p:sp>
        <p:nvSpPr>
          <p:cNvPr id="95" name="Google Shape;95;p18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676600" cy="331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indent="0">
              <a:spcAft>
                <a:spcPts val="1200"/>
              </a:spcAft>
              <a:buNone/>
            </a:pPr>
            <a:r>
              <a:rPr lang="en" sz="1900" dirty="0">
                <a:solidFill>
                  <a:schemeClr val="tx1"/>
                </a:solidFill>
              </a:rPr>
              <a:t>Practice using the RAFT strategy with your own topic to plan your writing. </a:t>
            </a:r>
            <a:endParaRPr lang="en-US" sz="1900">
              <a:solidFill>
                <a:schemeClr val="tx1"/>
              </a:solidFill>
            </a:endParaRPr>
          </a:p>
        </p:txBody>
      </p:sp>
      <p:graphicFrame>
        <p:nvGraphicFramePr>
          <p:cNvPr id="93" name="Google Shape;93;p18"/>
          <p:cNvGraphicFramePr/>
          <p:nvPr>
            <p:extLst>
              <p:ext uri="{D42A27DB-BD31-4B8C-83A1-F6EECF244321}">
                <p14:modId xmlns:p14="http://schemas.microsoft.com/office/powerpoint/2010/main" val="4259115037"/>
              </p:ext>
            </p:extLst>
          </p:nvPr>
        </p:nvGraphicFramePr>
        <p:xfrm>
          <a:off x="3197008" y="167733"/>
          <a:ext cx="5790175" cy="4802790"/>
        </p:xfrm>
        <a:graphic>
          <a:graphicData uri="http://schemas.openxmlformats.org/drawingml/2006/table">
            <a:tbl>
              <a:tblPr firstRow="1">
                <a:noFill/>
                <a:tableStyleId>{9A9CBB37-28C5-423D-AAF8-DF169CF65A9B}</a:tableStyleId>
              </a:tblPr>
              <a:tblGrid>
                <a:gridCol w="2119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709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60558">
                <a:tc>
                  <a:txBody>
                    <a:bodyPr/>
                    <a:lstStyle/>
                    <a:p>
                      <a:pPr marL="0" lv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 b="1" dirty="0">
                          <a:solidFill>
                            <a:schemeClr val="dk1"/>
                          </a:solidFill>
                          <a:latin typeface="Oswald"/>
                          <a:ea typeface="Oswald"/>
                          <a:cs typeface="Oswald"/>
                        </a:rPr>
                        <a:t>RAFT </a:t>
                      </a:r>
                      <a:r>
                        <a:rPr lang="en" sz="2400" b="0" dirty="0">
                          <a:solidFill>
                            <a:schemeClr val="dk1"/>
                          </a:solidFill>
                          <a:latin typeface="Oswald"/>
                          <a:ea typeface="Oswald"/>
                          <a:cs typeface="Oswald"/>
                        </a:rPr>
                        <a:t>Acronym</a:t>
                      </a:r>
                      <a:endParaRPr lang="en" sz="2400" b="0" dirty="0">
                        <a:solidFill>
                          <a:schemeClr val="dk1"/>
                        </a:solidFill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</a:txBody>
                  <a:tcPr marL="91425" marR="91425" marT="91425" marB="91425" anchor="ctr">
                    <a:lnL w="9524">
                      <a:solidFill>
                        <a:schemeClr val="lt2"/>
                      </a:solidFill>
                    </a:lnL>
                    <a:lnR w="9524">
                      <a:solidFill>
                        <a:schemeClr val="lt2"/>
                      </a:solidFill>
                    </a:lnR>
                    <a:lnT w="9524">
                      <a:solidFill>
                        <a:schemeClr val="lt2"/>
                      </a:solidFill>
                    </a:lnT>
                    <a:lnB w="9524">
                      <a:solidFill>
                        <a:schemeClr val="lt2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dirty="0">
                          <a:solidFill>
                            <a:schemeClr val="tx1"/>
                          </a:solidFill>
                          <a:latin typeface="Proxima Nova"/>
                        </a:rPr>
                        <a:t>Related Question</a:t>
                      </a:r>
                      <a:endParaRPr>
                        <a:solidFill>
                          <a:schemeClr val="tx1"/>
                        </a:solidFill>
                        <a:sym typeface="Shadows Into Light"/>
                      </a:endParaRPr>
                    </a:p>
                  </a:txBody>
                  <a:tcPr marL="91425" marR="91425" marT="91425" marB="91425" anchor="ctr">
                    <a:lnL w="9524">
                      <a:solidFill>
                        <a:schemeClr val="lt2"/>
                      </a:solidFill>
                    </a:lnL>
                    <a:lnR w="9524">
                      <a:solidFill>
                        <a:schemeClr val="lt2"/>
                      </a:solidFill>
                    </a:lnR>
                    <a:lnT w="9524">
                      <a:solidFill>
                        <a:schemeClr val="lt2"/>
                      </a:solidFill>
                    </a:lnT>
                    <a:lnB w="9524">
                      <a:solidFill>
                        <a:schemeClr val="lt2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2922897"/>
                  </a:ext>
                </a:extLst>
              </a:tr>
              <a:tr h="960558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3000" b="1" dirty="0">
                          <a:solidFill>
                            <a:schemeClr val="dk1"/>
                          </a:solidFill>
                          <a:latin typeface="Oswald"/>
                          <a:ea typeface="Oswald"/>
                          <a:cs typeface="Oswald"/>
                          <a:sym typeface="Oswald"/>
                        </a:rPr>
                        <a:t>R</a:t>
                      </a:r>
                      <a:r>
                        <a:rPr lang="en" sz="2400" dirty="0">
                          <a:solidFill>
                            <a:schemeClr val="dk1"/>
                          </a:solidFill>
                          <a:latin typeface="Oswald"/>
                          <a:ea typeface="Oswald"/>
                          <a:cs typeface="Oswald"/>
                          <a:sym typeface="Oswald"/>
                        </a:rPr>
                        <a:t>ole</a:t>
                      </a:r>
                      <a:endParaRPr sz="2400" dirty="0">
                        <a:solidFill>
                          <a:schemeClr val="dk1"/>
                        </a:solidFill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dirty="0">
                          <a:solidFill>
                            <a:schemeClr val="tx1"/>
                          </a:solidFill>
                          <a:latin typeface="Proxima Nova"/>
                          <a:ea typeface="Average"/>
                          <a:cs typeface="Average"/>
                          <a:sym typeface="Average"/>
                        </a:rPr>
                        <a:t>Who are you as a writer?</a:t>
                      </a:r>
                      <a:r>
                        <a:rPr lang="en" sz="1600" dirty="0">
                          <a:solidFill>
                            <a:schemeClr val="tx1"/>
                          </a:solidFill>
                          <a:latin typeface="Proxima Nova"/>
                          <a:ea typeface="Average"/>
                          <a:cs typeface="Average"/>
                        </a:rPr>
                        <a:t> </a:t>
                      </a:r>
                      <a:endParaRPr sz="1600" dirty="0">
                        <a:solidFill>
                          <a:schemeClr val="tx1"/>
                        </a:solidFill>
                        <a:latin typeface="Proxima Nova"/>
                        <a:ea typeface="Average"/>
                        <a:cs typeface="Average"/>
                        <a:sym typeface="Average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60558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3000" b="1" dirty="0">
                          <a:solidFill>
                            <a:schemeClr val="dk1"/>
                          </a:solidFill>
                          <a:latin typeface="Oswald"/>
                          <a:ea typeface="Oswald"/>
                          <a:cs typeface="Oswald"/>
                          <a:sym typeface="Oswald"/>
                        </a:rPr>
                        <a:t>A</a:t>
                      </a:r>
                      <a:r>
                        <a:rPr lang="en" sz="2400" dirty="0">
                          <a:solidFill>
                            <a:schemeClr val="dk1"/>
                          </a:solidFill>
                          <a:latin typeface="Oswald"/>
                          <a:ea typeface="Oswald"/>
                          <a:cs typeface="Oswald"/>
                          <a:sym typeface="Oswald"/>
                        </a:rPr>
                        <a:t>udience</a:t>
                      </a:r>
                      <a:endParaRPr sz="2400" dirty="0">
                        <a:solidFill>
                          <a:schemeClr val="dk1"/>
                        </a:solidFill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dirty="0">
                          <a:solidFill>
                            <a:schemeClr val="tx1"/>
                          </a:solidFill>
                          <a:latin typeface="Proxima Nova"/>
                          <a:ea typeface="Average"/>
                          <a:cs typeface="Average"/>
                          <a:sym typeface="Average"/>
                        </a:rPr>
                        <a:t>To whom are you writing?</a:t>
                      </a:r>
                      <a:r>
                        <a:rPr lang="en" sz="1600" dirty="0">
                          <a:solidFill>
                            <a:schemeClr val="tx1"/>
                          </a:solidFill>
                          <a:latin typeface="Proxima Nova"/>
                          <a:ea typeface="Average"/>
                          <a:cs typeface="Average"/>
                        </a:rPr>
                        <a:t> </a:t>
                      </a:r>
                      <a:endParaRPr sz="1600" dirty="0">
                        <a:solidFill>
                          <a:schemeClr val="tx1"/>
                        </a:solidFill>
                        <a:latin typeface="Proxima Nova"/>
                        <a:ea typeface="Average"/>
                        <a:cs typeface="Average"/>
                        <a:sym typeface="Average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60558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3000" b="1" dirty="0">
                          <a:solidFill>
                            <a:schemeClr val="dk1"/>
                          </a:solidFill>
                          <a:latin typeface="Oswald"/>
                          <a:ea typeface="Oswald"/>
                          <a:cs typeface="Oswald"/>
                          <a:sym typeface="Oswald"/>
                        </a:rPr>
                        <a:t>F</a:t>
                      </a:r>
                      <a:r>
                        <a:rPr lang="en" sz="2400" dirty="0">
                          <a:solidFill>
                            <a:schemeClr val="dk1"/>
                          </a:solidFill>
                          <a:latin typeface="Oswald"/>
                          <a:ea typeface="Oswald"/>
                          <a:cs typeface="Oswald"/>
                          <a:sym typeface="Oswald"/>
                        </a:rPr>
                        <a:t>ormat</a:t>
                      </a:r>
                      <a:endParaRPr sz="2400" dirty="0">
                        <a:solidFill>
                          <a:schemeClr val="dk1"/>
                        </a:solidFill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dirty="0">
                          <a:solidFill>
                            <a:schemeClr val="tx1"/>
                          </a:solidFill>
                          <a:latin typeface="Proxima Nova"/>
                          <a:ea typeface="Average"/>
                          <a:cs typeface="Average"/>
                          <a:sym typeface="Average"/>
                        </a:rPr>
                        <a:t>What format is most appropriate for your audience?</a:t>
                      </a:r>
                      <a:r>
                        <a:rPr lang="en" sz="1600" dirty="0">
                          <a:solidFill>
                            <a:schemeClr val="tx1"/>
                          </a:solidFill>
                          <a:latin typeface="Proxima Nova"/>
                          <a:ea typeface="Average"/>
                          <a:cs typeface="Average"/>
                        </a:rPr>
                        <a:t> </a:t>
                      </a:r>
                      <a:endParaRPr sz="1600" dirty="0">
                        <a:solidFill>
                          <a:schemeClr val="tx1"/>
                        </a:solidFill>
                        <a:latin typeface="Proxima Nova"/>
                        <a:ea typeface="Average"/>
                        <a:cs typeface="Average"/>
                        <a:sym typeface="Average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60558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3000" b="1" dirty="0">
                          <a:solidFill>
                            <a:schemeClr val="dk1"/>
                          </a:solidFill>
                          <a:latin typeface="Oswald"/>
                          <a:ea typeface="Oswald"/>
                          <a:cs typeface="Oswald"/>
                          <a:sym typeface="Oswald"/>
                        </a:rPr>
                        <a:t>T</a:t>
                      </a:r>
                      <a:r>
                        <a:rPr lang="en" sz="2400" dirty="0">
                          <a:solidFill>
                            <a:schemeClr val="dk1"/>
                          </a:solidFill>
                          <a:latin typeface="Oswald"/>
                          <a:ea typeface="Oswald"/>
                          <a:cs typeface="Oswald"/>
                          <a:sym typeface="Oswald"/>
                        </a:rPr>
                        <a:t>opic</a:t>
                      </a:r>
                      <a:endParaRPr sz="2400" dirty="0">
                        <a:solidFill>
                          <a:schemeClr val="dk1"/>
                        </a:solidFill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1000"/>
                        </a:spcAft>
                        <a:buNone/>
                      </a:pPr>
                      <a:r>
                        <a:rPr lang="en" sz="1600" dirty="0">
                          <a:solidFill>
                            <a:schemeClr val="tx1"/>
                          </a:solidFill>
                          <a:latin typeface="Proxima Nova"/>
                          <a:ea typeface="Average"/>
                          <a:cs typeface="Average"/>
                          <a:sym typeface="Average"/>
                        </a:rPr>
                        <a:t>What is the subject of your writing?</a:t>
                      </a:r>
                      <a:r>
                        <a:rPr lang="en" sz="1600" dirty="0">
                          <a:solidFill>
                            <a:schemeClr val="tx1"/>
                          </a:solidFill>
                          <a:latin typeface="Proxima Nova"/>
                          <a:ea typeface="Average"/>
                          <a:cs typeface="Average"/>
                        </a:rPr>
                        <a:t> </a:t>
                      </a:r>
                      <a:endParaRPr sz="1600" dirty="0">
                        <a:solidFill>
                          <a:schemeClr val="tx1"/>
                        </a:solidFill>
                        <a:latin typeface="Proxima Nova"/>
                        <a:ea typeface="Shadows Into Light"/>
                        <a:cs typeface="Shadows Into Light"/>
                        <a:sym typeface="Shadows Into Light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/>
              <a:t>Attribution</a:t>
            </a:r>
            <a:endParaRPr lang="en-US" dirty="0"/>
          </a:p>
        </p:txBody>
      </p:sp>
      <p:sp>
        <p:nvSpPr>
          <p:cNvPr id="66" name="Google Shape;66;p1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indent="0">
              <a:lnSpc>
                <a:spcPct val="114999"/>
              </a:lnSpc>
              <a:buNone/>
            </a:pPr>
            <a:r>
              <a:rPr lang="en" sz="1900" dirty="0">
                <a:solidFill>
                  <a:schemeClr val="tx1"/>
                </a:solidFill>
              </a:rPr>
              <a:t>Morley, Brandi. "Audience and Purpose [Lesson]." </a:t>
            </a:r>
            <a:r>
              <a:rPr lang="en" sz="1900" i="1" dirty="0">
                <a:solidFill>
                  <a:schemeClr val="tx1"/>
                </a:solidFill>
              </a:rPr>
              <a:t>Strategies, Skills and Models for Student Success in Writing and Reading Comprehension</a:t>
            </a:r>
            <a:r>
              <a:rPr lang="en" sz="1900" dirty="0">
                <a:solidFill>
                  <a:schemeClr val="tx1"/>
                </a:solidFill>
              </a:rPr>
              <a:t>. College Station: Texas A&amp;M University, 2024. This work is licensed with a Creative Commons Attribution 4.0 International License (</a:t>
            </a:r>
            <a:r>
              <a:rPr lang="en" sz="1900" dirty="0">
                <a:solidFill>
                  <a:schemeClr val="tx1"/>
                </a:solidFill>
                <a:hlinkClick r:id="rId3"/>
              </a:rPr>
              <a:t>CC BY 4.0</a:t>
            </a:r>
            <a:r>
              <a:rPr lang="en" sz="1900" dirty="0">
                <a:solidFill>
                  <a:schemeClr val="tx1"/>
                </a:solidFill>
              </a:rPr>
              <a:t>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7581376"/>
      </p:ext>
    </p:extLst>
  </p:cSld>
  <p:clrMapOvr>
    <a:masterClrMapping/>
  </p:clrMapOvr>
</p:sld>
</file>

<file path=ppt/theme/theme1.xml><?xml version="1.0" encoding="utf-8"?>
<a:theme xmlns:a="http://schemas.openxmlformats.org/drawingml/2006/main" name="Spearmint">
  <a:themeElements>
    <a:clrScheme name="Spearmint">
      <a:dk1>
        <a:srgbClr val="202729"/>
      </a:dk1>
      <a:lt1>
        <a:srgbClr val="FFFFFF"/>
      </a:lt1>
      <a:dk2>
        <a:srgbClr val="4BA173"/>
      </a:dk2>
      <a:lt2>
        <a:srgbClr val="63D297"/>
      </a:lt2>
      <a:accent1>
        <a:srgbClr val="353744"/>
      </a:accent1>
      <a:accent2>
        <a:srgbClr val="424242"/>
      </a:accent2>
      <a:accent3>
        <a:srgbClr val="616161"/>
      </a:accent3>
      <a:accent4>
        <a:srgbClr val="999999"/>
      </a:accent4>
      <a:accent5>
        <a:srgbClr val="FF5252"/>
      </a:accent5>
      <a:accent6>
        <a:srgbClr val="FFF176"/>
      </a:accent6>
      <a:hlink>
        <a:srgbClr val="FF5252"/>
      </a:hlink>
      <a:folHlink>
        <a:srgbClr val="FF525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On-screen Show (16:9)</PresentationFormat>
  <Slides>8</Slides>
  <Notes>8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Spearmint</vt:lpstr>
      <vt:lpstr>Audience and Purpose</vt:lpstr>
      <vt:lpstr>ENGL 1301 Learning Outcomes &amp; Objectives</vt:lpstr>
      <vt:lpstr>Why is it important to know your audience and purpose?</vt:lpstr>
      <vt:lpstr>Questions Cont'd</vt:lpstr>
      <vt:lpstr>About RAFT</vt:lpstr>
      <vt:lpstr>RAFT Example</vt:lpstr>
      <vt:lpstr>RAFT - Your turn!</vt:lpstr>
      <vt:lpstr>Attribution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Audience and Purpose</dc:title>
  <cp:revision>240</cp:revision>
  <dcterms:modified xsi:type="dcterms:W3CDTF">2024-07-30T00:47:36Z</dcterms:modified>
</cp:coreProperties>
</file>