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5143500" type="screen16x9"/>
  <p:notesSz cx="6858000" cy="9144000"/>
  <p:embeddedFontLst>
    <p:embeddedFont>
      <p:font typeface="Oswald" panose="00000500000000000000" pitchFamily="2" charset="0"/>
      <p:regular r:id="rId11"/>
      <p:bold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  <p:embeddedFont>
      <p:font typeface="Shadows Into Ligh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3B839-13FC-2ED4-623F-991EEEB5112D}" v="440" dt="2024-07-30T00:46:36.884"/>
    <p1510:client id="{8F79CD29-2B54-1DEF-8A24-013F04203088}" v="36" dt="2024-07-30T00:24:44.246"/>
  </p1510:revLst>
</p1510:revInfo>
</file>

<file path=ppt/tableStyles.xml><?xml version="1.0" encoding="utf-8"?>
<a:tblStyleLst xmlns:a="http://schemas.openxmlformats.org/drawingml/2006/main" def="{9A9CBB37-28C5-423D-AAF8-DF169CF65A9B}">
  <a:tblStyle styleId="{9A9CBB37-28C5-423D-AAF8-DF169CF65A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ab02d0b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ab02d0b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a9d55140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a9d55140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a9d55140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a9d55140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1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a9d55140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2a9d55140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a9d551403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a9d551403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a9d55140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2a9d55140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ab02d0b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ab02d0b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8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Audience and Purpose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Your Essay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ENGL 1301 Learning Outcomes &amp; Objectives</a:t>
            </a:r>
            <a:endParaRPr b="1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buNone/>
            </a:pPr>
            <a:r>
              <a:rPr lang="en" sz="1900" dirty="0">
                <a:solidFill>
                  <a:schemeClr val="tx1"/>
                </a:solidFill>
              </a:rPr>
              <a:t>Learning Outcome: </a:t>
            </a:r>
            <a:endParaRPr lang="en-US" sz="190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900" dirty="0">
                <a:solidFill>
                  <a:schemeClr val="tx1"/>
                </a:solidFill>
              </a:rPr>
              <a:t>Write in a style appropriate to audience and purpose.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tx1"/>
                </a:solidFill>
              </a:rPr>
              <a:t>Lesson Objectives:</a:t>
            </a:r>
            <a:endParaRPr sz="19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900" dirty="0">
                <a:solidFill>
                  <a:schemeClr val="tx1"/>
                </a:solidFill>
              </a:rPr>
              <a:t>Develop an understanding of audience and purpose for writing.</a:t>
            </a:r>
            <a:endParaRPr sz="19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900" dirty="0">
                <a:solidFill>
                  <a:schemeClr val="tx1"/>
                </a:solidFill>
              </a:rPr>
              <a:t>Utilize the RAFT writing strategy to plan an appropriate style according to audience and purpose.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2248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Why is it important to know your audience and purpose?</a:t>
            </a:r>
            <a:endParaRPr b="1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311700" y="812050"/>
            <a:ext cx="8520600" cy="4087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" sz="1900" dirty="0">
                <a:solidFill>
                  <a:schemeClr val="tx1"/>
                </a:solidFill>
              </a:rPr>
              <a:t>Having an understanding of </a:t>
            </a:r>
            <a:r>
              <a:rPr lang="en" sz="1900" b="1" u="sng" dirty="0">
                <a:solidFill>
                  <a:schemeClr val="tx1"/>
                </a:solidFill>
              </a:rPr>
              <a:t>who</a:t>
            </a:r>
            <a:r>
              <a:rPr lang="en" sz="1900" dirty="0">
                <a:solidFill>
                  <a:schemeClr val="tx1"/>
                </a:solidFill>
              </a:rPr>
              <a:t> is being communicated with and </a:t>
            </a:r>
            <a:r>
              <a:rPr lang="en" sz="1900" b="1" u="sng" dirty="0">
                <a:solidFill>
                  <a:schemeClr val="tx1"/>
                </a:solidFill>
              </a:rPr>
              <a:t>why</a:t>
            </a:r>
            <a:r>
              <a:rPr lang="en" sz="1900" dirty="0">
                <a:solidFill>
                  <a:schemeClr val="tx1"/>
                </a:solidFill>
              </a:rPr>
              <a:t> helps writers make decisions about what information and details to include, how to organize the information, and what tone is most appropriate. Ask yourself: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do you know about the audience (e.g., age, gender, education, location, beliefs, etc.)?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does your audience already know about the topic?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will your audience want or need to know about the topic?</a:t>
            </a:r>
            <a:endParaRPr lang="en-US" sz="19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2248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Questions Cont'd</a:t>
            </a:r>
            <a:endParaRPr lang="en-US"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311700" y="812050"/>
            <a:ext cx="8520600" cy="4087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background information will be important for your audience to understand?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might influence your audience’s position or feelings about the topic?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What do you want to accomplish by communicating with the audience? In other words, what outcome are you expecting?</a:t>
            </a:r>
            <a:endParaRPr lang="en-US" sz="190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</a:pPr>
            <a:r>
              <a:rPr lang="en" sz="1900" dirty="0">
                <a:solidFill>
                  <a:schemeClr val="tx1"/>
                </a:solidFill>
              </a:rPr>
              <a:t>Why are you communicating? To explain? To persuade? To inform? To describe? To entertain? To analyze? To evaluate?</a:t>
            </a:r>
            <a:endParaRPr lang="en-US" sz="1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6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243967" y="142333"/>
            <a:ext cx="26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r>
              <a:rPr lang="en" b="1" dirty="0"/>
              <a:t>About RAFT</a:t>
            </a:r>
            <a:endParaRPr b="1"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898434"/>
            <a:ext cx="1944234" cy="38021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 dirty="0">
                <a:solidFill>
                  <a:schemeClr val="tx1"/>
                </a:solidFill>
              </a:rPr>
              <a:t>The RAFT writing strategy helps you understand your role as a writer and how to most effectively communicate your ideas to your target audience.</a:t>
            </a:r>
            <a:endParaRPr lang="en-US" sz="1900">
              <a:solidFill>
                <a:schemeClr val="tx1"/>
              </a:solidFill>
            </a:endParaRPr>
          </a:p>
        </p:txBody>
      </p:sp>
      <p:graphicFrame>
        <p:nvGraphicFramePr>
          <p:cNvPr id="79" name="Google Shape;79;p16"/>
          <p:cNvGraphicFramePr/>
          <p:nvPr>
            <p:extLst>
              <p:ext uri="{D42A27DB-BD31-4B8C-83A1-F6EECF244321}">
                <p14:modId xmlns:p14="http://schemas.microsoft.com/office/powerpoint/2010/main" val="3262699018"/>
              </p:ext>
            </p:extLst>
          </p:nvPr>
        </p:nvGraphicFramePr>
        <p:xfrm>
          <a:off x="2506133" y="143933"/>
          <a:ext cx="6530844" cy="4857425"/>
        </p:xfrm>
        <a:graphic>
          <a:graphicData uri="http://schemas.openxmlformats.org/drawingml/2006/table">
            <a:tbl>
              <a:tblPr firstRow="1">
                <a:noFill/>
                <a:tableStyleId>{9A9CBB37-28C5-423D-AAF8-DF169CF65A9B}</a:tableStyleId>
              </a:tblPr>
              <a:tblGrid>
                <a:gridCol w="239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148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RAFT </a:t>
                      </a:r>
                      <a:r>
                        <a:rPr lang="en" sz="2400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Acronym</a:t>
                      </a:r>
                      <a:endParaRPr lang="en" sz="2400"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Related Question</a:t>
                      </a:r>
                      <a:endParaRPr lang="en" sz="1600" dirty="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724313"/>
                  </a:ext>
                </a:extLst>
              </a:tr>
              <a:tr h="9714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ole</a:t>
                      </a:r>
                      <a:endParaRPr sz="24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4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Who are you as a writer? (e.g., a student, an expert, a professional, etc.)</a:t>
                      </a:r>
                      <a:endParaRPr sz="160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4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4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udience</a:t>
                      </a:r>
                      <a:endParaRPr sz="24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To whom are you writing? (e.g., professor, parent, peers, leader, political official,, etc.)</a:t>
                      </a:r>
                      <a:endParaRPr sz="160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4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F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ormat</a:t>
                      </a:r>
                      <a:endParaRPr sz="24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format is most appropriate for your audience? (e.g., letter, speech, essay, poem, instruction manual, etc.)</a:t>
                      </a:r>
                      <a:endParaRPr sz="160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4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opic</a:t>
                      </a:r>
                      <a:endParaRPr sz="24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is the subject of your writing? What point do you want to make?</a:t>
                      </a:r>
                      <a:endParaRPr sz="160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2900"/>
            <a:ext cx="26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RAFT Example</a:t>
            </a:r>
            <a:endParaRPr b="1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1956934" cy="33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sz="1900" dirty="0">
                <a:solidFill>
                  <a:schemeClr val="tx1"/>
                </a:solidFill>
              </a:rPr>
              <a:t>Let’s pretend I’m writing a “how to” paper on surviving the first year of college. Notice how the RAFT strategy helps me plan my writing. </a:t>
            </a:r>
            <a:endParaRPr lang="en-US" sz="1900">
              <a:solidFill>
                <a:schemeClr val="tx1"/>
              </a:solidFill>
            </a:endParaRPr>
          </a:p>
        </p:txBody>
      </p:sp>
      <p:graphicFrame>
        <p:nvGraphicFramePr>
          <p:cNvPr id="86" name="Google Shape;86;p17"/>
          <p:cNvGraphicFramePr/>
          <p:nvPr>
            <p:extLst>
              <p:ext uri="{D42A27DB-BD31-4B8C-83A1-F6EECF244321}">
                <p14:modId xmlns:p14="http://schemas.microsoft.com/office/powerpoint/2010/main" val="1357936135"/>
              </p:ext>
            </p:extLst>
          </p:nvPr>
        </p:nvGraphicFramePr>
        <p:xfrm>
          <a:off x="2793999" y="118533"/>
          <a:ext cx="6229089" cy="4875625"/>
        </p:xfrm>
        <a:graphic>
          <a:graphicData uri="http://schemas.openxmlformats.org/drawingml/2006/table">
            <a:tbl>
              <a:tblPr firstRow="1">
                <a:noFill/>
                <a:tableStyleId>{9A9CBB37-28C5-423D-AAF8-DF169CF65A9B}</a:tableStyleId>
              </a:tblPr>
              <a:tblGrid>
                <a:gridCol w="195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51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RAFT </a:t>
                      </a:r>
                      <a:r>
                        <a:rPr lang="en" sz="2400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Acronym</a:t>
                      </a:r>
                      <a:endParaRPr lang="en" sz="2400"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</a:rPr>
                        <a:t>Related Question</a:t>
                      </a: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507848"/>
                  </a:ext>
                </a:extLst>
              </a:tr>
              <a:tr h="97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ole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Who are you as a writer?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r>
                        <a:rPr lang="en" sz="1600" b="1" i="0" u="none" strike="noStrike" noProof="0" dirty="0">
                          <a:solidFill>
                            <a:schemeClr val="tx1"/>
                          </a:solidFill>
                          <a:latin typeface="Proxima Nova"/>
                        </a:rPr>
                        <a:t>An expert - someone who has survived the first year of college </a:t>
                      </a:r>
                      <a:endParaRPr lang="en-US" b="1">
                        <a:solidFill>
                          <a:schemeClr val="tx1"/>
                        </a:solidFill>
                        <a:latin typeface="Proxima Nov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udience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To whom are you writing?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r>
                        <a:rPr lang="en" sz="1600" b="1" i="0" u="none" strike="noStrike" noProof="0" dirty="0">
                          <a:solidFill>
                            <a:schemeClr val="tx1"/>
                          </a:solidFill>
                          <a:latin typeface="Proxima Nova"/>
                        </a:rPr>
                        <a:t>First-year college students</a:t>
                      </a:r>
                      <a:endParaRPr sz="1600" b="1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F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ormat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format is most appropriate for your audience?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r>
                        <a:rPr lang="en" sz="1600" b="1" i="0" u="none" strike="noStrike" noProof="0" dirty="0">
                          <a:solidFill>
                            <a:schemeClr val="tx1"/>
                          </a:solidFill>
                          <a:latin typeface="Proxima Nova"/>
                        </a:rPr>
                        <a:t>Essay organized by subtopics (courses, housing, campus involvement) </a:t>
                      </a:r>
                      <a:endParaRPr sz="1600" b="1">
                        <a:solidFill>
                          <a:schemeClr val="tx1"/>
                        </a:solidFill>
                        <a:latin typeface="Proxima Nova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opic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is the subject of your writing?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r>
                        <a:rPr lang="en" sz="1600" b="1" i="0" u="none" strike="noStrike" noProof="0" dirty="0">
                          <a:solidFill>
                            <a:schemeClr val="tx1"/>
                          </a:solidFill>
                          <a:latin typeface="Proxima Nova"/>
                        </a:rPr>
                        <a:t>How to survive the first year of college </a:t>
                      </a:r>
                      <a:endParaRPr sz="1600" b="1">
                        <a:solidFill>
                          <a:schemeClr val="tx1"/>
                        </a:solidFill>
                        <a:latin typeface="Proxima Nova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2900"/>
            <a:ext cx="26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RAFT - Your turn!</a:t>
            </a:r>
            <a:endParaRPr b="1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676600" cy="33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sz="1900" dirty="0">
                <a:solidFill>
                  <a:schemeClr val="tx1"/>
                </a:solidFill>
              </a:rPr>
              <a:t>Practice using the RAFT strategy with your own topic to plan your writing. </a:t>
            </a:r>
            <a:endParaRPr lang="en-US" sz="1900">
              <a:solidFill>
                <a:schemeClr val="tx1"/>
              </a:solidFill>
            </a:endParaRPr>
          </a:p>
        </p:txBody>
      </p:sp>
      <p:graphicFrame>
        <p:nvGraphicFramePr>
          <p:cNvPr id="93" name="Google Shape;93;p18"/>
          <p:cNvGraphicFramePr/>
          <p:nvPr>
            <p:extLst>
              <p:ext uri="{D42A27DB-BD31-4B8C-83A1-F6EECF244321}">
                <p14:modId xmlns:p14="http://schemas.microsoft.com/office/powerpoint/2010/main" val="4259115037"/>
              </p:ext>
            </p:extLst>
          </p:nvPr>
        </p:nvGraphicFramePr>
        <p:xfrm>
          <a:off x="3197008" y="167733"/>
          <a:ext cx="5790175" cy="4802790"/>
        </p:xfrm>
        <a:graphic>
          <a:graphicData uri="http://schemas.openxmlformats.org/drawingml/2006/table">
            <a:tbl>
              <a:tblPr firstRow="1">
                <a:noFill/>
                <a:tableStyleId>{9A9CBB37-28C5-423D-AAF8-DF169CF65A9B}</a:tableStyleId>
              </a:tblPr>
              <a:tblGrid>
                <a:gridCol w="21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5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RAFT </a:t>
                      </a:r>
                      <a:r>
                        <a:rPr lang="en" sz="2400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</a:rPr>
                        <a:t>Acronym</a:t>
                      </a:r>
                      <a:endParaRPr lang="en" sz="2400"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</a:rPr>
                        <a:t>Related Question</a:t>
                      </a:r>
                      <a:endParaRPr>
                        <a:solidFill>
                          <a:schemeClr val="tx1"/>
                        </a:solidFill>
                        <a:sym typeface="Shadows Into Light"/>
                      </a:endParaRPr>
                    </a:p>
                  </a:txBody>
                  <a:tcPr marL="91425" marR="91425" marT="91425" marB="91425" anchor="ctr">
                    <a:lnL w="9524">
                      <a:solidFill>
                        <a:schemeClr val="lt2"/>
                      </a:solidFill>
                    </a:lnL>
                    <a:lnR w="9524">
                      <a:solidFill>
                        <a:schemeClr val="lt2"/>
                      </a:solidFill>
                    </a:lnR>
                    <a:lnT w="9524">
                      <a:solidFill>
                        <a:schemeClr val="lt2"/>
                      </a:solidFill>
                    </a:lnT>
                    <a:lnB w="9524">
                      <a:solidFill>
                        <a:schemeClr val="lt2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922897"/>
                  </a:ext>
                </a:extLst>
              </a:tr>
              <a:tr h="960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ole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Who are you as a writer?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endParaRPr sz="1600" dirty="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udience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To whom are you writing?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endParaRPr sz="1600" dirty="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F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ormat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format is most appropriate for your audience?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endParaRPr sz="1600" dirty="0">
                        <a:solidFill>
                          <a:schemeClr val="tx1"/>
                        </a:solidFill>
                        <a:latin typeface="Proxima Nova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</a:t>
                      </a:r>
                      <a:r>
                        <a:rPr lang="en" sz="24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opic</a:t>
                      </a:r>
                      <a:endParaRPr sz="24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  <a:sym typeface="Average"/>
                        </a:rPr>
                        <a:t>What is the subject of your writing?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latin typeface="Proxima Nova"/>
                          <a:ea typeface="Average"/>
                          <a:cs typeface="Average"/>
                        </a:rPr>
                        <a:t> </a:t>
                      </a:r>
                      <a:endParaRPr sz="1600" dirty="0">
                        <a:solidFill>
                          <a:schemeClr val="tx1"/>
                        </a:solidFill>
                        <a:latin typeface="Proxima Nova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Attribution</a:t>
            </a:r>
            <a:endParaRPr lang="en-US"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lnSpc>
                <a:spcPct val="114999"/>
              </a:lnSpc>
              <a:buNone/>
            </a:pPr>
            <a:r>
              <a:rPr lang="en" sz="1900" dirty="0">
                <a:solidFill>
                  <a:schemeClr val="tx1"/>
                </a:solidFill>
              </a:rPr>
              <a:t>Morley, Brandi. "Audience and Purpose [Lesson]." </a:t>
            </a:r>
            <a:r>
              <a:rPr lang="en" sz="1900" i="1" dirty="0">
                <a:solidFill>
                  <a:schemeClr val="tx1"/>
                </a:solidFill>
              </a:rPr>
              <a:t>Strategies, Skills and Models for Student Success in Writing and Reading Comprehension</a:t>
            </a:r>
            <a:r>
              <a:rPr lang="en" sz="1900" dirty="0">
                <a:solidFill>
                  <a:schemeClr val="tx1"/>
                </a:solidFill>
              </a:rPr>
              <a:t>. College Station: Texas A&amp;M University, 2024. This work is licensed with a Creative Commons Attribution 4.0 International License (</a:t>
            </a:r>
            <a:r>
              <a:rPr lang="en" sz="1900" dirty="0">
                <a:solidFill>
                  <a:schemeClr val="tx1"/>
                </a:solidFill>
                <a:hlinkClick r:id="rId3"/>
              </a:rPr>
              <a:t>CC BY 4.0</a:t>
            </a:r>
            <a:r>
              <a:rPr lang="en" sz="1900" dirty="0">
                <a:solidFill>
                  <a:schemeClr val="tx1"/>
                </a:solidFill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1376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8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Spearmint</vt:lpstr>
      <vt:lpstr>Audience and Purpose</vt:lpstr>
      <vt:lpstr>ENGL 1301 Learning Outcomes &amp; Objectives</vt:lpstr>
      <vt:lpstr>Why is it important to know your audience and purpose?</vt:lpstr>
      <vt:lpstr>Questions Cont'd</vt:lpstr>
      <vt:lpstr>About RAFT</vt:lpstr>
      <vt:lpstr>RAFT Example</vt:lpstr>
      <vt:lpstr>RAFT - Your turn!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Audience and Purpose</dc:title>
  <cp:revision>240</cp:revision>
  <dcterms:modified xsi:type="dcterms:W3CDTF">2024-07-30T00:47:36Z</dcterms:modified>
</cp:coreProperties>
</file>