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Proxima Nova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E670A-72E7-638C-8263-D7C5FD1F7DA2}" v="284" dt="2024-04-23T18:48:41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ZJ_N6ker2niDUbW-UVRS-ofywyP0Aib3/view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eebc223b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eebc223b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eebc223b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eebc223b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2eebc223b2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2eebc223b2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eebc223b2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eebc223b2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eebc223b2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eebc223b2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eebc223b2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2eebc223b2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2eebc223b2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2eebc223b2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PDF of graphic organizer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Pre-Writing an Analysis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ENGL 1301 Learning Outcome &amp; Lesson Objectives</a:t>
            </a:r>
            <a:endParaRPr b="1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Learning Outcome: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Read, reflect, and respond critically to a variety of texts.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Lesson Objectives:</a:t>
            </a:r>
            <a:endParaRPr dirty="0"/>
          </a:p>
          <a:p>
            <a:pPr>
              <a:lnSpc>
                <a:spcPct val="114999"/>
              </a:lnSpc>
            </a:pPr>
            <a:r>
              <a:rPr lang="en" dirty="0"/>
              <a:t>Upon successful completion of this lesson, students will</a:t>
            </a:r>
          </a:p>
          <a:p>
            <a:pPr lvl="1">
              <a:lnSpc>
                <a:spcPct val="114999"/>
              </a:lnSpc>
            </a:pPr>
            <a:r>
              <a:rPr lang="en" sz="1800" dirty="0"/>
              <a:t>analyze a text by completing a graphic organizer that identifies an author’s use of evidence and rhetorical devices.</a:t>
            </a:r>
          </a:p>
          <a:p>
            <a:pPr lvl="1">
              <a:lnSpc>
                <a:spcPct val="114999"/>
              </a:lnSpc>
            </a:pPr>
            <a:r>
              <a:rPr lang="en" sz="1800" dirty="0"/>
              <a:t>evaluate the impact of these devices on the target audience.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7299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To analyze means to break down a piece of text and look at </a:t>
            </a:r>
            <a:endParaRPr sz="3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HOW </a:t>
            </a:r>
            <a:r>
              <a:rPr lang="en"/>
              <a:t>and </a:t>
            </a:r>
            <a:r>
              <a:rPr lang="en" b="1"/>
              <a:t>WHY </a:t>
            </a:r>
            <a:r>
              <a:rPr lang="en" sz="3600"/>
              <a:t>an author uses devices to achieve a purpose  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Two Types: Literary Analysis and Rhetorical Analysis</a:t>
            </a:r>
            <a:endParaRPr b="1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ln w="19050" cap="flat" cmpd="sng">
            <a:solidFill>
              <a:schemeClr val="lt2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A literary analysis…</a:t>
            </a:r>
            <a:endParaRPr sz="1800" b="1"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Analyzes fiction</a:t>
            </a:r>
            <a:endParaRPr sz="1800"/>
          </a:p>
          <a:p>
            <a:pPr marL="457200" lvl="0" indent="-334327" algn="l" rtl="0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Explains how the author uses literary elements or devices (characters, theme, setting, imagery, figurative language, etc.) </a:t>
            </a:r>
            <a:endParaRPr sz="1800"/>
          </a:p>
          <a:p>
            <a:pPr marL="457200" lvl="0" indent="-334327" algn="l" rtl="0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Discusses why the elements are significant and how they affect the reader</a:t>
            </a:r>
            <a:endParaRPr sz="1800"/>
          </a:p>
          <a:p>
            <a:pPr marL="457200" lvl="0" indent="-334327" algn="l" rtl="0">
              <a:spcBef>
                <a:spcPts val="1000"/>
              </a:spcBef>
              <a:spcAft>
                <a:spcPts val="1000"/>
              </a:spcAft>
              <a:buSzPct val="100000"/>
              <a:buChar char="●"/>
            </a:pPr>
            <a:r>
              <a:rPr lang="en" sz="1800"/>
              <a:t>Evaluates effectiveness or ineffectiveness</a:t>
            </a:r>
            <a:endParaRPr sz="180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ln w="19050" cap="flat" cmpd="sng">
            <a:solidFill>
              <a:schemeClr val="lt2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A rhetorical analysis…</a:t>
            </a:r>
            <a:endParaRPr sz="1800" b="1"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Analyzes non-fiction</a:t>
            </a:r>
            <a:endParaRPr sz="1800"/>
          </a:p>
          <a:p>
            <a:pPr marL="457200" lvl="0" indent="-334327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Explains how the author uses rhetorical devices (hyperbole, definition, alliteration, etc.) or appeals (ethos, pathos, logos)</a:t>
            </a:r>
            <a:endParaRPr sz="1800"/>
          </a:p>
          <a:p>
            <a:pPr marL="457200" lvl="0" indent="-334327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Discusses why the devices or appeals are significant and how they affect the audience</a:t>
            </a:r>
            <a:endParaRPr sz="1800"/>
          </a:p>
          <a:p>
            <a:pPr marL="457200" lvl="0" indent="-334327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ct val="100000"/>
              <a:buChar char="●"/>
            </a:pPr>
            <a:r>
              <a:rPr lang="en" sz="1800"/>
              <a:t>Evaluates effectiveness or ineffectiveness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</a:t>
            </a:r>
            <a:r>
              <a:rPr lang="en" b="1"/>
              <a:t>analysis </a:t>
            </a:r>
            <a:r>
              <a:rPr lang="en"/>
              <a:t>is </a:t>
            </a:r>
            <a:r>
              <a:rPr lang="en" b="1">
                <a:solidFill>
                  <a:schemeClr val="lt2"/>
                </a:solidFill>
              </a:rPr>
              <a:t>not</a:t>
            </a:r>
            <a:r>
              <a:rPr lang="en"/>
              <a:t> a </a:t>
            </a:r>
            <a:r>
              <a:rPr lang="en" b="1"/>
              <a:t>summary</a:t>
            </a:r>
            <a:r>
              <a:rPr lang="en"/>
              <a:t>.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summary offers the main points or ideas from a text; it does </a:t>
            </a:r>
            <a:r>
              <a:rPr lang="en" i="1"/>
              <a:t>not</a:t>
            </a:r>
            <a:r>
              <a:rPr lang="en"/>
              <a:t> contain any type of evaluation or interpretation. You will, however, most likely summarize and paraphrase ideas within your analysis. 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What to Include in an Analysis</a:t>
            </a:r>
            <a:r>
              <a:rPr lang="en"/>
              <a:t> 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basic structure of an analysis should include the following: 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brief </a:t>
            </a:r>
            <a:r>
              <a:rPr lang="en" b="1"/>
              <a:t>summary</a:t>
            </a:r>
            <a:r>
              <a:rPr lang="en"/>
              <a:t> of the original text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</a:t>
            </a:r>
            <a:r>
              <a:rPr lang="en" b="1"/>
              <a:t>thesis</a:t>
            </a:r>
            <a:r>
              <a:rPr lang="en"/>
              <a:t> statement that argues the most important literary or rhetorical device and its impact on the reader or audience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Specific </a:t>
            </a:r>
            <a:r>
              <a:rPr lang="en" b="1"/>
              <a:t>evidence</a:t>
            </a:r>
            <a:r>
              <a:rPr lang="en"/>
              <a:t> from the text with an </a:t>
            </a:r>
            <a:r>
              <a:rPr lang="en" b="1"/>
              <a:t>explanation</a:t>
            </a:r>
            <a:r>
              <a:rPr lang="en"/>
              <a:t> of the effectiveness or ineffectiveness of the device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SzPts val="1800"/>
              <a:buAutoNum type="arabicPeriod"/>
            </a:pPr>
            <a:r>
              <a:rPr lang="en"/>
              <a:t>A </a:t>
            </a:r>
            <a:r>
              <a:rPr lang="en" b="1"/>
              <a:t>conclusion</a:t>
            </a:r>
            <a:r>
              <a:rPr lang="en"/>
              <a:t> that offers a final </a:t>
            </a:r>
            <a:r>
              <a:rPr lang="en" b="1"/>
              <a:t>evaluation</a:t>
            </a:r>
            <a:r>
              <a:rPr lang="en"/>
              <a:t> of the text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Preparing to Construct an Analysis</a:t>
            </a:r>
            <a:endParaRPr b="1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67"/>
              <a:t>Read and reread the text for a thorough understanding. Make annotations as you think critically about and question the text. </a:t>
            </a:r>
            <a:endParaRPr sz="176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67"/>
              <a:t>Questions to consider:</a:t>
            </a:r>
            <a:endParaRPr sz="1767"/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Who is the author?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Why did the author write the text?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How does the author organize the text?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What ideas or opinions does the author convey?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Does the author include evidence that supports/does not support the claim?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Who is the intended audience?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How does the author create a certain tone or style?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What devices does the author use to convey the message?</a:t>
            </a:r>
            <a:endParaRPr sz="1500" i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i="1"/>
              <a:t>How does the author’s use of devices impact the reader/audience?</a:t>
            </a:r>
            <a:endParaRPr sz="1500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293412" y="711048"/>
            <a:ext cx="3804696" cy="12860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Organizing Ideas for an Analysis</a:t>
            </a:r>
            <a:endParaRPr b="1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430572" y="1997676"/>
            <a:ext cx="3530376" cy="3023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buNone/>
            </a:pPr>
            <a:r>
              <a:rPr lang="en" sz="1800" i="1" dirty="0"/>
              <a:t>The sample graphic organizer is a tool to help you organize your ideas and thoughts about specific devices the author uses and their effects. Use your table as a guide to construct your analysis. </a:t>
            </a:r>
            <a:endParaRPr lang="en-US" sz="1800" i="1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9902A0C-81EA-7C62-8086-B1B425A50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01885"/>
              </p:ext>
            </p:extLst>
          </p:nvPr>
        </p:nvGraphicFramePr>
        <p:xfrm>
          <a:off x="4572000" y="123444"/>
          <a:ext cx="4443972" cy="489459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81324">
                  <a:extLst>
                    <a:ext uri="{9D8B030D-6E8A-4147-A177-3AD203B41FA5}">
                      <a16:colId xmlns:a16="http://schemas.microsoft.com/office/drawing/2014/main" val="2068460643"/>
                    </a:ext>
                  </a:extLst>
                </a:gridCol>
                <a:gridCol w="1481324">
                  <a:extLst>
                    <a:ext uri="{9D8B030D-6E8A-4147-A177-3AD203B41FA5}">
                      <a16:colId xmlns:a16="http://schemas.microsoft.com/office/drawing/2014/main" val="778976021"/>
                    </a:ext>
                  </a:extLst>
                </a:gridCol>
                <a:gridCol w="1481324">
                  <a:extLst>
                    <a:ext uri="{9D8B030D-6E8A-4147-A177-3AD203B41FA5}">
                      <a16:colId xmlns:a16="http://schemas.microsoft.com/office/drawing/2014/main" val="3705641329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Device: Label the literary or rhetorical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Example from Text: What does the text literally say?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Effect: How does the author's use of the device impact (or not impact) the reader or audience?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33394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126912"/>
                  </a:ext>
                </a:extLst>
              </a:tr>
              <a:tr h="795528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241923"/>
                  </a:ext>
                </a:extLst>
              </a:tr>
              <a:tr h="804671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471478"/>
                  </a:ext>
                </a:extLst>
              </a:tr>
              <a:tr h="688358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9261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8F6F-1390-A77B-36DB-755DE330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Attribution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F1CE3-1EA5-2A10-45E4-0D14362936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Morley, Brandi. "Pre-Writing an Analysis [Lesson]." </a:t>
            </a:r>
            <a:r>
              <a:rPr lang="en-US" i="1" dirty="0"/>
              <a:t>Strategies, Skills and Models for Student Success in Writing and Reading Comprehension</a:t>
            </a:r>
            <a:r>
              <a:rPr lang="en-US" dirty="0"/>
              <a:t>. College Station: Texas A&amp;M University, 2024. This work is licensed with a Creative Commons Attribution 4.0 International License (</a:t>
            </a:r>
            <a:r>
              <a:rPr lang="en-US" dirty="0">
                <a:hlinkClick r:id="rId2"/>
              </a:rPr>
              <a:t>CC BY 4.0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49158056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9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Spearmint</vt:lpstr>
      <vt:lpstr>Pre-Writing an Analysis</vt:lpstr>
      <vt:lpstr>ENGL 1301 Learning Outcome &amp; Lesson Objectives</vt:lpstr>
      <vt:lpstr>To analyze means to break down a piece of text and look at  HOW and WHY an author uses devices to achieve a purpose  </vt:lpstr>
      <vt:lpstr>Two Types: Literary Analysis and Rhetorical Analysis</vt:lpstr>
      <vt:lpstr>An analysis is not a summary.</vt:lpstr>
      <vt:lpstr>What to Include in an Analysis </vt:lpstr>
      <vt:lpstr>Preparing to Construct an Analysis</vt:lpstr>
      <vt:lpstr>Organizing Ideas for an Analysis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riting an Analysis</dc:title>
  <cp:revision>55</cp:revision>
  <dcterms:modified xsi:type="dcterms:W3CDTF">2024-04-23T18:49:14Z</dcterms:modified>
</cp:coreProperties>
</file>