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Proxima Nova"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9E5318-64CB-FA79-171B-5BD3D271AD89}" v="538" dt="2024-08-05T01:00:28.7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22ee0c5b745_0_4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22ee0c5b745_0_4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2ee0c5b745_0_4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2ee0c5b745_0_4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22ee0c5b745_0_3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22ee0c5b745_0_3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2ee0c5b745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2ee0c5b74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22ee0c5b745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22ee0c5b745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2ee0c5b745_0_1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2ee0c5b745_0_1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2ee0c5b745_0_3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22ee0c5b745_0_3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22ee0c5b745_0_4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22ee0c5b745_0_4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22ee0c5b745_0_4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22ee0c5b745_0_4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22ee0c5b745_0_4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22ee0c5b745_0_4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22ee0c5b745_0_4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22ee0c5b745_0_4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1" name="Google Shape;11;p2"/>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2" name="Google Shape;12;p2"/>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400"/>
              <a:buNone/>
              <a:defRPr sz="2400">
                <a:solidFill>
                  <a:schemeClr val="lt1"/>
                </a:solidFill>
              </a:defRPr>
            </a:lvl1pPr>
            <a:lvl2pPr lvl="1">
              <a:lnSpc>
                <a:spcPct val="100000"/>
              </a:lnSpc>
              <a:spcBef>
                <a:spcPts val="0"/>
              </a:spcBef>
              <a:spcAft>
                <a:spcPts val="0"/>
              </a:spcAft>
              <a:buClr>
                <a:schemeClr val="lt1"/>
              </a:buClr>
              <a:buSzPts val="2400"/>
              <a:buNone/>
              <a:defRPr sz="2400">
                <a:solidFill>
                  <a:schemeClr val="lt1"/>
                </a:solidFill>
              </a:defRPr>
            </a:lvl2pPr>
            <a:lvl3pPr lvl="2">
              <a:lnSpc>
                <a:spcPct val="100000"/>
              </a:lnSpc>
              <a:spcBef>
                <a:spcPts val="0"/>
              </a:spcBef>
              <a:spcAft>
                <a:spcPts val="0"/>
              </a:spcAft>
              <a:buClr>
                <a:schemeClr val="lt1"/>
              </a:buClr>
              <a:buSzPts val="2400"/>
              <a:buNone/>
              <a:defRPr sz="2400">
                <a:solidFill>
                  <a:schemeClr val="lt1"/>
                </a:solidFill>
              </a:defRPr>
            </a:lvl3pPr>
            <a:lvl4pPr lvl="3">
              <a:lnSpc>
                <a:spcPct val="100000"/>
              </a:lnSpc>
              <a:spcBef>
                <a:spcPts val="0"/>
              </a:spcBef>
              <a:spcAft>
                <a:spcPts val="0"/>
              </a:spcAft>
              <a:buClr>
                <a:schemeClr val="lt1"/>
              </a:buClr>
              <a:buSzPts val="2400"/>
              <a:buNone/>
              <a:defRPr sz="2400">
                <a:solidFill>
                  <a:schemeClr val="lt1"/>
                </a:solidFill>
              </a:defRPr>
            </a:lvl4pPr>
            <a:lvl5pPr lvl="4">
              <a:lnSpc>
                <a:spcPct val="100000"/>
              </a:lnSpc>
              <a:spcBef>
                <a:spcPts val="0"/>
              </a:spcBef>
              <a:spcAft>
                <a:spcPts val="0"/>
              </a:spcAft>
              <a:buClr>
                <a:schemeClr val="lt1"/>
              </a:buClr>
              <a:buSzPts val="2400"/>
              <a:buNone/>
              <a:defRPr sz="2400">
                <a:solidFill>
                  <a:schemeClr val="lt1"/>
                </a:solidFill>
              </a:defRPr>
            </a:lvl5pPr>
            <a:lvl6pPr lvl="5">
              <a:lnSpc>
                <a:spcPct val="100000"/>
              </a:lnSpc>
              <a:spcBef>
                <a:spcPts val="0"/>
              </a:spcBef>
              <a:spcAft>
                <a:spcPts val="0"/>
              </a:spcAft>
              <a:buClr>
                <a:schemeClr val="lt1"/>
              </a:buClr>
              <a:buSzPts val="2400"/>
              <a:buNone/>
              <a:defRPr sz="2400">
                <a:solidFill>
                  <a:schemeClr val="lt1"/>
                </a:solidFill>
              </a:defRPr>
            </a:lvl6pPr>
            <a:lvl7pPr lvl="6">
              <a:lnSpc>
                <a:spcPct val="100000"/>
              </a:lnSpc>
              <a:spcBef>
                <a:spcPts val="0"/>
              </a:spcBef>
              <a:spcAft>
                <a:spcPts val="0"/>
              </a:spcAft>
              <a:buClr>
                <a:schemeClr val="lt1"/>
              </a:buClr>
              <a:buSzPts val="2400"/>
              <a:buNone/>
              <a:defRPr sz="2400">
                <a:solidFill>
                  <a:schemeClr val="lt1"/>
                </a:solidFill>
              </a:defRPr>
            </a:lvl7pPr>
            <a:lvl8pPr lvl="7">
              <a:lnSpc>
                <a:spcPct val="100000"/>
              </a:lnSpc>
              <a:spcBef>
                <a:spcPts val="0"/>
              </a:spcBef>
              <a:spcAft>
                <a:spcPts val="0"/>
              </a:spcAft>
              <a:buClr>
                <a:schemeClr val="lt1"/>
              </a:buClr>
              <a:buSzPts val="2400"/>
              <a:buNone/>
              <a:defRPr sz="2400">
                <a:solidFill>
                  <a:schemeClr val="lt1"/>
                </a:solidFill>
              </a:defRPr>
            </a:lvl8pPr>
            <a:lvl9pPr lvl="8">
              <a:lnSpc>
                <a:spcPct val="100000"/>
              </a:lnSpc>
              <a:spcBef>
                <a:spcPts val="0"/>
              </a:spcBef>
              <a:spcAft>
                <a:spcPts val="0"/>
              </a:spcAft>
              <a:buClr>
                <a:schemeClr val="lt1"/>
              </a:buClr>
              <a:buSzPts val="2400"/>
              <a:buNone/>
              <a:defRPr sz="2400">
                <a:solidFill>
                  <a:schemeClr val="lt1"/>
                </a:solidFill>
              </a:defRPr>
            </a:lvl9pPr>
          </a:lstStyle>
          <a:p>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11"/>
          <p:cNvSpPr txBox="1">
            <a:spLocks noGrp="1"/>
          </p:cNvSpPr>
          <p:nvPr>
            <p:ph type="title" hasCustomPrompt="1"/>
          </p:nvPr>
        </p:nvSpPr>
        <p:spPr>
          <a:xfrm>
            <a:off x="311700" y="991475"/>
            <a:ext cx="8520600" cy="19179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14000"/>
              <a:buNone/>
              <a:defRPr sz="14000" b="1"/>
            </a:lvl1pPr>
            <a:lvl2pPr lvl="1" algn="ctr">
              <a:spcBef>
                <a:spcPts val="0"/>
              </a:spcBef>
              <a:spcAft>
                <a:spcPts val="0"/>
              </a:spcAft>
              <a:buSzPts val="14000"/>
              <a:buNone/>
              <a:defRPr sz="14000" b="1"/>
            </a:lvl2pPr>
            <a:lvl3pPr lvl="2" algn="ctr">
              <a:spcBef>
                <a:spcPts val="0"/>
              </a:spcBef>
              <a:spcAft>
                <a:spcPts val="0"/>
              </a:spcAft>
              <a:buSzPts val="14000"/>
              <a:buNone/>
              <a:defRPr sz="14000" b="1"/>
            </a:lvl3pPr>
            <a:lvl4pPr lvl="3" algn="ctr">
              <a:spcBef>
                <a:spcPts val="0"/>
              </a:spcBef>
              <a:spcAft>
                <a:spcPts val="0"/>
              </a:spcAft>
              <a:buSzPts val="14000"/>
              <a:buNone/>
              <a:defRPr sz="14000" b="1"/>
            </a:lvl4pPr>
            <a:lvl5pPr lvl="4" algn="ctr">
              <a:spcBef>
                <a:spcPts val="0"/>
              </a:spcBef>
              <a:spcAft>
                <a:spcPts val="0"/>
              </a:spcAft>
              <a:buSzPts val="14000"/>
              <a:buNone/>
              <a:defRPr sz="14000" b="1"/>
            </a:lvl5pPr>
            <a:lvl6pPr lvl="5" algn="ctr">
              <a:spcBef>
                <a:spcPts val="0"/>
              </a:spcBef>
              <a:spcAft>
                <a:spcPts val="0"/>
              </a:spcAft>
              <a:buSzPts val="14000"/>
              <a:buNone/>
              <a:defRPr sz="14000" b="1"/>
            </a:lvl6pPr>
            <a:lvl7pPr lvl="6" algn="ctr">
              <a:spcBef>
                <a:spcPts val="0"/>
              </a:spcBef>
              <a:spcAft>
                <a:spcPts val="0"/>
              </a:spcAft>
              <a:buSzPts val="14000"/>
              <a:buNone/>
              <a:defRPr sz="14000" b="1"/>
            </a:lvl7pPr>
            <a:lvl8pPr lvl="7" algn="ctr">
              <a:spcBef>
                <a:spcPts val="0"/>
              </a:spcBef>
              <a:spcAft>
                <a:spcPts val="0"/>
              </a:spcAft>
              <a:buSzPts val="14000"/>
              <a:buNone/>
              <a:defRPr sz="14000" b="1"/>
            </a:lvl8pPr>
            <a:lvl9pPr lvl="8" algn="ctr">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071300"/>
            <a:ext cx="8520600" cy="901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cxnSp>
        <p:nvCxnSpPr>
          <p:cNvPr id="15" name="Google Shape;15;p3"/>
          <p:cNvCxnSpPr/>
          <p:nvPr/>
        </p:nvCxnSpPr>
        <p:spPr>
          <a:xfrm>
            <a:off x="0" y="2998150"/>
            <a:ext cx="9144000" cy="0"/>
          </a:xfrm>
          <a:prstGeom prst="straightConnector1">
            <a:avLst/>
          </a:prstGeom>
          <a:noFill/>
          <a:ln w="19050" cap="flat" cmpd="sng">
            <a:solidFill>
              <a:schemeClr val="lt2"/>
            </a:solidFill>
            <a:prstDash val="solid"/>
            <a:round/>
            <a:headEnd type="none" w="sm" len="sm"/>
            <a:tailEnd type="none" w="sm" len="sm"/>
          </a:ln>
        </p:spPr>
      </p:cxnSp>
      <p:sp>
        <p:nvSpPr>
          <p:cNvPr id="16" name="Google Shape;16;p3"/>
          <p:cNvSpPr txBox="1">
            <a:spLocks noGrp="1"/>
          </p:cNvSpPr>
          <p:nvPr>
            <p:ph type="title"/>
          </p:nvPr>
        </p:nvSpPr>
        <p:spPr>
          <a:xfrm>
            <a:off x="510450" y="2057400"/>
            <a:ext cx="8123100" cy="77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7" name="Google Shape;1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1" name="Google Shape;21;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22" name="Google Shape;22;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5" name="Google Shape;25;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6" name="Google Shape;26;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7" name="Google Shape;27;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8"/>
        <p:cNvGrpSpPr/>
        <p:nvPr/>
      </p:nvGrpSpPr>
      <p:grpSpPr>
        <a:xfrm>
          <a:off x="0" y="0"/>
          <a:ext cx="0" cy="0"/>
          <a:chOff x="0" y="0"/>
          <a:chExt cx="0" cy="0"/>
        </a:xfrm>
      </p:grpSpPr>
      <p:sp>
        <p:nvSpPr>
          <p:cNvPr id="29" name="Google Shape;29;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1"/>
        <p:cNvGrpSpPr/>
        <p:nvPr/>
      </p:nvGrpSpPr>
      <p:grpSpPr>
        <a:xfrm>
          <a:off x="0" y="0"/>
          <a:ext cx="0" cy="0"/>
          <a:chOff x="0" y="0"/>
          <a:chExt cx="0" cy="0"/>
        </a:xfrm>
      </p:grpSpPr>
      <p:sp>
        <p:nvSpPr>
          <p:cNvPr id="32" name="Google Shape;32;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3" name="Google Shape;33;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4" name="Google Shape;34;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90250" y="526350"/>
            <a:ext cx="57975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8"/>
        <p:cNvGrpSpPr/>
        <p:nvPr/>
      </p:nvGrpSpPr>
      <p:grpSpPr>
        <a:xfrm>
          <a:off x="0" y="0"/>
          <a:ext cx="0" cy="0"/>
          <a:chOff x="0" y="0"/>
          <a:chExt cx="0" cy="0"/>
        </a:xfrm>
      </p:grpSpPr>
      <p:sp>
        <p:nvSpPr>
          <p:cNvPr id="39" name="Google Shape;39;p9"/>
          <p:cNvSpPr/>
          <p:nvPr/>
        </p:nvSpPr>
        <p:spPr>
          <a:xfrm>
            <a:off x="4572000" y="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0" name="Google Shape;40;p9"/>
          <p:cNvCxnSpPr/>
          <p:nvPr/>
        </p:nvCxnSpPr>
        <p:spPr>
          <a:xfrm>
            <a:off x="5029675" y="4495500"/>
            <a:ext cx="468300" cy="0"/>
          </a:xfrm>
          <a:prstGeom prst="straightConnector1">
            <a:avLst/>
          </a:prstGeom>
          <a:noFill/>
          <a:ln w="19050" cap="flat" cmpd="sng">
            <a:solidFill>
              <a:schemeClr val="lt2"/>
            </a:solidFill>
            <a:prstDash val="solid"/>
            <a:round/>
            <a:headEnd type="none" w="sm" len="sm"/>
            <a:tailEnd type="none" w="sm" len="sm"/>
          </a:ln>
        </p:spPr>
      </p:cxnSp>
      <p:sp>
        <p:nvSpPr>
          <p:cNvPr id="41" name="Google Shape;41;p9"/>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2" name="Google Shape;42;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3" name="Google Shape;4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44" name="Google Shape;4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682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2100"/>
              <a:buNone/>
              <a:defRPr sz="2100"/>
            </a:lvl1pPr>
          </a:lstStyle>
          <a:p>
            <a:endParaRPr/>
          </a:p>
        </p:txBody>
      </p:sp>
      <p:sp>
        <p:nvSpPr>
          <p:cNvPr id="47" name="Google Shape;47;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pearmin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1pPr>
            <a:lvl2pPr lvl="1">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2pPr>
            <a:lvl3pPr lvl="2">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3pPr>
            <a:lvl4pPr lvl="3">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4pPr>
            <a:lvl5pPr lvl="4">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5pPr>
            <a:lvl6pPr lvl="5">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6pPr>
            <a:lvl7pPr lvl="6">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7pPr>
            <a:lvl8pPr lvl="7">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8pPr>
            <a:lvl9pPr lvl="8">
              <a:spcBef>
                <a:spcPts val="0"/>
              </a:spcBef>
              <a:spcAft>
                <a:spcPts val="0"/>
              </a:spcAft>
              <a:buClr>
                <a:schemeClr val="dk1"/>
              </a:buClr>
              <a:buSzPts val="2800"/>
              <a:buFont typeface="Proxima Nova"/>
              <a:buNone/>
              <a:defRPr sz="2800">
                <a:solidFill>
                  <a:schemeClr val="dk1"/>
                </a:solidFill>
                <a:latin typeface="Proxima Nova"/>
                <a:ea typeface="Proxima Nova"/>
                <a:cs typeface="Proxima Nova"/>
                <a:sym typeface="Proxima Nov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accent3"/>
              </a:buClr>
              <a:buSzPts val="1800"/>
              <a:buFont typeface="Proxima Nova"/>
              <a:buChar char="●"/>
              <a:defRPr sz="1800">
                <a:solidFill>
                  <a:schemeClr val="accent3"/>
                </a:solidFill>
                <a:latin typeface="Proxima Nova"/>
                <a:ea typeface="Proxima Nova"/>
                <a:cs typeface="Proxima Nova"/>
                <a:sym typeface="Proxima Nova"/>
              </a:defRPr>
            </a:lvl1pPr>
            <a:lvl2pPr marL="914400" lvl="1"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2pPr>
            <a:lvl3pPr marL="1371600" lvl="2"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3pPr>
            <a:lvl4pPr marL="1828800" lvl="3"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4pPr>
            <a:lvl5pPr marL="2286000" lvl="4"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5pPr>
            <a:lvl6pPr marL="2743200" lvl="5"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6pPr>
            <a:lvl7pPr marL="3200400" lvl="6"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7pPr>
            <a:lvl8pPr marL="3657600" lvl="7"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8pPr>
            <a:lvl9pPr marL="4114800" lvl="8" indent="-317500">
              <a:lnSpc>
                <a:spcPct val="115000"/>
              </a:lnSpc>
              <a:spcBef>
                <a:spcPts val="0"/>
              </a:spcBef>
              <a:spcAft>
                <a:spcPts val="0"/>
              </a:spcAft>
              <a:buClr>
                <a:schemeClr val="accent3"/>
              </a:buClr>
              <a:buSzPts val="1400"/>
              <a:buFont typeface="Proxima Nova"/>
              <a:buChar char="■"/>
              <a:defRPr>
                <a:solidFill>
                  <a:schemeClr val="accent3"/>
                </a:solidFill>
                <a:latin typeface="Proxima Nova"/>
                <a:ea typeface="Proxima Nova"/>
                <a:cs typeface="Proxima Nova"/>
                <a:sym typeface="Proxima Nova"/>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1"/>
                </a:solidFill>
                <a:latin typeface="Proxima Nova"/>
                <a:ea typeface="Proxima Nova"/>
                <a:cs typeface="Proxima Nova"/>
                <a:sym typeface="Proxima Nova"/>
              </a:defRPr>
            </a:lvl1pPr>
            <a:lvl2pPr lvl="1" algn="r">
              <a:buNone/>
              <a:defRPr sz="1000">
                <a:solidFill>
                  <a:schemeClr val="dk1"/>
                </a:solidFill>
                <a:latin typeface="Proxima Nova"/>
                <a:ea typeface="Proxima Nova"/>
                <a:cs typeface="Proxima Nova"/>
                <a:sym typeface="Proxima Nova"/>
              </a:defRPr>
            </a:lvl2pPr>
            <a:lvl3pPr lvl="2" algn="r">
              <a:buNone/>
              <a:defRPr sz="1000">
                <a:solidFill>
                  <a:schemeClr val="dk1"/>
                </a:solidFill>
                <a:latin typeface="Proxima Nova"/>
                <a:ea typeface="Proxima Nova"/>
                <a:cs typeface="Proxima Nova"/>
                <a:sym typeface="Proxima Nova"/>
              </a:defRPr>
            </a:lvl3pPr>
            <a:lvl4pPr lvl="3" algn="r">
              <a:buNone/>
              <a:defRPr sz="1000">
                <a:solidFill>
                  <a:schemeClr val="dk1"/>
                </a:solidFill>
                <a:latin typeface="Proxima Nova"/>
                <a:ea typeface="Proxima Nova"/>
                <a:cs typeface="Proxima Nova"/>
                <a:sym typeface="Proxima Nova"/>
              </a:defRPr>
            </a:lvl4pPr>
            <a:lvl5pPr lvl="4" algn="r">
              <a:buNone/>
              <a:defRPr sz="1000">
                <a:solidFill>
                  <a:schemeClr val="dk1"/>
                </a:solidFill>
                <a:latin typeface="Proxima Nova"/>
                <a:ea typeface="Proxima Nova"/>
                <a:cs typeface="Proxima Nova"/>
                <a:sym typeface="Proxima Nova"/>
              </a:defRPr>
            </a:lvl5pPr>
            <a:lvl6pPr lvl="5" algn="r">
              <a:buNone/>
              <a:defRPr sz="1000">
                <a:solidFill>
                  <a:schemeClr val="dk1"/>
                </a:solidFill>
                <a:latin typeface="Proxima Nova"/>
                <a:ea typeface="Proxima Nova"/>
                <a:cs typeface="Proxima Nova"/>
                <a:sym typeface="Proxima Nova"/>
              </a:defRPr>
            </a:lvl6pPr>
            <a:lvl7pPr lvl="6" algn="r">
              <a:buNone/>
              <a:defRPr sz="1000">
                <a:solidFill>
                  <a:schemeClr val="dk1"/>
                </a:solidFill>
                <a:latin typeface="Proxima Nova"/>
                <a:ea typeface="Proxima Nova"/>
                <a:cs typeface="Proxima Nova"/>
                <a:sym typeface="Proxima Nova"/>
              </a:defRPr>
            </a:lvl7pPr>
            <a:lvl8pPr lvl="7" algn="r">
              <a:buNone/>
              <a:defRPr sz="1000">
                <a:solidFill>
                  <a:schemeClr val="dk1"/>
                </a:solidFill>
                <a:latin typeface="Proxima Nova"/>
                <a:ea typeface="Proxima Nova"/>
                <a:cs typeface="Proxima Nova"/>
                <a:sym typeface="Proxima Nova"/>
              </a:defRPr>
            </a:lvl8pPr>
            <a:lvl9pPr lvl="8" algn="r">
              <a:buNone/>
              <a:defRPr sz="1000">
                <a:solidFill>
                  <a:schemeClr val="dk1"/>
                </a:solidFill>
                <a:latin typeface="Proxima Nova"/>
                <a:ea typeface="Proxima Nova"/>
                <a:cs typeface="Proxima Nova"/>
                <a:sym typeface="Proxima Nova"/>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s://creativecommons.org/licenses/by/4.0/"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openwa.pressbooks.pub/lwtech88readings/chapter/77-why-good-people-turn-bad-online-vince/"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 Id="rId6" Type="http://schemas.openxmlformats.org/officeDocument/2006/relationships/image" Target="../media/image1.png"/><Relationship Id="rId5" Type="http://schemas.openxmlformats.org/officeDocument/2006/relationships/hyperlink" Target="http://creativecommons.org/licenses/by/4.0/" TargetMode="External"/><Relationship Id="rId4" Type="http://schemas.openxmlformats.org/officeDocument/2006/relationships/hyperlink" Target="https://wanderinggaia.com/about-m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0450" y="1257300"/>
            <a:ext cx="8123100" cy="1588500"/>
          </a:xfrm>
          <a:prstGeom prst="rect">
            <a:avLst/>
          </a:prstGeom>
        </p:spPr>
        <p:txBody>
          <a:bodyPr spcFirstLastPara="1" wrap="square" lIns="91425" tIns="91425" rIns="91425" bIns="91425" anchor="b" anchorCtr="0">
            <a:normAutofit fontScale="90000"/>
          </a:bodyPr>
          <a:lstStyle/>
          <a:p>
            <a:pPr marL="0" lvl="0" indent="0" algn="l" rtl="0">
              <a:spcBef>
                <a:spcPts val="0"/>
              </a:spcBef>
              <a:spcAft>
                <a:spcPts val="0"/>
              </a:spcAft>
              <a:buNone/>
            </a:pPr>
            <a:r>
              <a:rPr lang="en"/>
              <a:t>Summarizing and Paraphrasing</a:t>
            </a:r>
            <a:endParaRPr/>
          </a:p>
        </p:txBody>
      </p:sp>
      <p:sp>
        <p:nvSpPr>
          <p:cNvPr id="60" name="Google Shape;60;p13"/>
          <p:cNvSpPr txBox="1">
            <a:spLocks noGrp="1"/>
          </p:cNvSpPr>
          <p:nvPr>
            <p:ph type="subTitle" idx="1"/>
          </p:nvPr>
        </p:nvSpPr>
        <p:spPr>
          <a:xfrm>
            <a:off x="510450" y="3182313"/>
            <a:ext cx="8123100" cy="630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What is the difference?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r>
              <a:rPr lang="en" b="1" dirty="0"/>
              <a:t>You Do: Summarizing</a:t>
            </a:r>
            <a:endParaRPr b="1" dirty="0"/>
          </a:p>
        </p:txBody>
      </p:sp>
      <p:sp>
        <p:nvSpPr>
          <p:cNvPr id="125" name="Google Shape;125;p22"/>
          <p:cNvSpPr txBox="1">
            <a:spLocks noGrp="1"/>
          </p:cNvSpPr>
          <p:nvPr>
            <p:ph type="body" idx="1"/>
          </p:nvPr>
        </p:nvSpPr>
        <p:spPr>
          <a:xfrm>
            <a:off x="311700" y="1152475"/>
            <a:ext cx="3309338"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1800" i="1" dirty="0">
                <a:solidFill>
                  <a:schemeClr val="tx1"/>
                </a:solidFill>
              </a:rPr>
              <a:t>Write your own summary of the excerpt.</a:t>
            </a:r>
            <a:endParaRPr lang="en-US" sz="1800" i="1" dirty="0">
              <a:solidFill>
                <a:schemeClr val="tx1"/>
              </a:solidFill>
            </a:endParaRPr>
          </a:p>
        </p:txBody>
      </p:sp>
      <p:sp>
        <p:nvSpPr>
          <p:cNvPr id="5" name="Text Placeholder 2">
            <a:extLst>
              <a:ext uri="{FF2B5EF4-FFF2-40B4-BE49-F238E27FC236}">
                <a16:creationId xmlns:a16="http://schemas.microsoft.com/office/drawing/2014/main" id="{99EAED37-DBDC-991A-1F65-9BCD48C32F06}"/>
              </a:ext>
            </a:extLst>
          </p:cNvPr>
          <p:cNvSpPr>
            <a:spLocks noGrp="1"/>
          </p:cNvSpPr>
          <p:nvPr>
            <p:ph type="body" idx="2"/>
          </p:nvPr>
        </p:nvSpPr>
        <p:spPr>
          <a:xfrm>
            <a:off x="4201464" y="331"/>
            <a:ext cx="4941732" cy="5140044"/>
          </a:xfrm>
          <a:solidFill>
            <a:schemeClr val="tx1"/>
          </a:solidFill>
        </p:spPr>
        <p:txBody>
          <a:bodyPr spcFirstLastPara="1" wrap="square" lIns="91425" tIns="91425" rIns="91425" bIns="91425" anchor="ctr" anchorCtr="0">
            <a:noAutofit/>
          </a:bodyPr>
          <a:lstStyle/>
          <a:p>
            <a:pPr marL="91440" indent="0">
              <a:lnSpc>
                <a:spcPct val="150000"/>
              </a:lnSpc>
              <a:buNone/>
            </a:pPr>
            <a:r>
              <a:rPr lang="en" dirty="0">
                <a:solidFill>
                  <a:schemeClr val="lt1"/>
                </a:solidFill>
              </a:rPr>
              <a:t>"Why Good People Turn Bad Online" by Gaia Vince</a:t>
            </a:r>
          </a:p>
          <a:p>
            <a:pPr marL="91440" indent="0">
              <a:lnSpc>
                <a:spcPct val="150000"/>
              </a:lnSpc>
              <a:buNone/>
            </a:pPr>
            <a:endParaRPr lang="en" dirty="0">
              <a:solidFill>
                <a:schemeClr val="lt1"/>
              </a:solidFill>
            </a:endParaRPr>
          </a:p>
          <a:p>
            <a:pPr marL="91440" indent="0">
              <a:lnSpc>
                <a:spcPct val="150000"/>
              </a:lnSpc>
              <a:buNone/>
            </a:pPr>
            <a:r>
              <a:rPr lang="en" dirty="0">
                <a:solidFill>
                  <a:schemeClr val="lt1"/>
                </a:solidFill>
              </a:rPr>
              <a:t>Much antisocial </a:t>
            </a:r>
            <a:r>
              <a:rPr lang="en" err="1">
                <a:solidFill>
                  <a:schemeClr val="lt1"/>
                </a:solidFill>
              </a:rPr>
              <a:t>behaviour</a:t>
            </a:r>
            <a:r>
              <a:rPr lang="en" dirty="0">
                <a:solidFill>
                  <a:schemeClr val="lt1"/>
                </a:solidFill>
              </a:rPr>
              <a:t> online stems from the anonymity of internet interactions – the reputational costs of being mean are much lower than offline. Here, bots may also offer a solution. One experiment found that the level of racist abuse tweeted at black users could be dramatically slashed by using bot accounts with white profile images to respond to racist tweeters. A typical bot response to a racist tweet would be: “Hey man, just remember that there are real people who are hurt when you harass them with that kind of language.” Simply cultivating a little empathy in such tweeters reduced their racist tweets almost to zero for weeks afterwards.</a:t>
            </a:r>
            <a:endParaRPr lang="en-US" dirty="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r>
              <a:rPr lang="en" b="1" dirty="0"/>
              <a:t>You Do: Paraphrasing</a:t>
            </a:r>
            <a:endParaRPr b="1" dirty="0"/>
          </a:p>
        </p:txBody>
      </p:sp>
      <p:sp>
        <p:nvSpPr>
          <p:cNvPr id="133" name="Google Shape;133;p23"/>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1800" i="1" dirty="0">
                <a:solidFill>
                  <a:schemeClr val="tx1"/>
                </a:solidFill>
              </a:rPr>
              <a:t>Paraphrase the excerpt in your own words.</a:t>
            </a:r>
            <a:endParaRPr lang="en-US" sz="1800" i="1" dirty="0">
              <a:solidFill>
                <a:schemeClr val="tx1"/>
              </a:solidFill>
            </a:endParaRPr>
          </a:p>
        </p:txBody>
      </p:sp>
      <p:sp>
        <p:nvSpPr>
          <p:cNvPr id="5" name="Text Placeholder 2">
            <a:extLst>
              <a:ext uri="{FF2B5EF4-FFF2-40B4-BE49-F238E27FC236}">
                <a16:creationId xmlns:a16="http://schemas.microsoft.com/office/drawing/2014/main" id="{6594DFBF-2CF0-1142-AEFF-5B6BBE92A1DA}"/>
              </a:ext>
            </a:extLst>
          </p:cNvPr>
          <p:cNvSpPr>
            <a:spLocks noGrp="1"/>
          </p:cNvSpPr>
          <p:nvPr>
            <p:ph type="body" idx="2"/>
          </p:nvPr>
        </p:nvSpPr>
        <p:spPr>
          <a:xfrm>
            <a:off x="4201464" y="331"/>
            <a:ext cx="4941732" cy="5140044"/>
          </a:xfrm>
          <a:solidFill>
            <a:schemeClr val="tx1"/>
          </a:solidFill>
        </p:spPr>
        <p:txBody>
          <a:bodyPr spcFirstLastPara="1" wrap="square" lIns="91425" tIns="91425" rIns="91425" bIns="91425" anchor="ctr" anchorCtr="0">
            <a:noAutofit/>
          </a:bodyPr>
          <a:lstStyle/>
          <a:p>
            <a:pPr marL="91440" indent="0">
              <a:lnSpc>
                <a:spcPct val="150000"/>
              </a:lnSpc>
              <a:buNone/>
            </a:pPr>
            <a:r>
              <a:rPr lang="en" dirty="0">
                <a:solidFill>
                  <a:schemeClr val="lt1"/>
                </a:solidFill>
              </a:rPr>
              <a:t>"Why Good People Turn Bad Online" by Gaia Vince</a:t>
            </a:r>
          </a:p>
          <a:p>
            <a:pPr marL="91440" indent="0">
              <a:lnSpc>
                <a:spcPct val="150000"/>
              </a:lnSpc>
              <a:buNone/>
            </a:pPr>
            <a:endParaRPr lang="en" dirty="0">
              <a:solidFill>
                <a:schemeClr val="lt1"/>
              </a:solidFill>
            </a:endParaRPr>
          </a:p>
          <a:p>
            <a:pPr marL="91440" indent="0">
              <a:lnSpc>
                <a:spcPct val="150000"/>
              </a:lnSpc>
              <a:buNone/>
            </a:pPr>
            <a:r>
              <a:rPr lang="en" dirty="0">
                <a:solidFill>
                  <a:schemeClr val="lt1"/>
                </a:solidFill>
              </a:rPr>
              <a:t>Much antisocial </a:t>
            </a:r>
            <a:r>
              <a:rPr lang="en" err="1">
                <a:solidFill>
                  <a:schemeClr val="lt1"/>
                </a:solidFill>
              </a:rPr>
              <a:t>behaviour</a:t>
            </a:r>
            <a:r>
              <a:rPr lang="en" dirty="0">
                <a:solidFill>
                  <a:schemeClr val="lt1"/>
                </a:solidFill>
              </a:rPr>
              <a:t> online stems from the anonymity of internet interactions – the reputational costs of being mean are much lower than offline. Here, bots may also offer a solution. One experiment found that the level of racist abuse tweeted at black users could be dramatically slashed by using bot accounts with white profile images to respond to racist tweeters. A typical bot response to a racist tweet would be: “Hey man, just remember that there are real people who are hurt when you harass them with that kind of language.” Simply cultivating a little empathy in such tweeters reduced their racist tweets almost to zero for weeks afterwards.</a:t>
            </a:r>
            <a:endParaRPr lang="en-US" dirty="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Citing Sources</a:t>
            </a:r>
            <a:endParaRPr b="1"/>
          </a:p>
        </p:txBody>
      </p:sp>
      <p:sp>
        <p:nvSpPr>
          <p:cNvPr id="141" name="Google Shape;141;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50000"/>
              </a:lnSpc>
              <a:spcBef>
                <a:spcPts val="0"/>
              </a:spcBef>
              <a:spcAft>
                <a:spcPts val="1200"/>
              </a:spcAft>
              <a:buNone/>
            </a:pPr>
            <a:r>
              <a:rPr lang="en" b="1" dirty="0">
                <a:solidFill>
                  <a:schemeClr val="tx1"/>
                </a:solidFill>
              </a:rPr>
              <a:t>Avoid plagiarism! </a:t>
            </a:r>
            <a:endParaRPr lang="en-US" b="1" dirty="0">
              <a:solidFill>
                <a:schemeClr val="tx1"/>
              </a:solidFill>
            </a:endParaRPr>
          </a:p>
          <a:p>
            <a:pPr marL="0" lvl="0" indent="0" algn="l" rtl="0">
              <a:lnSpc>
                <a:spcPct val="150000"/>
              </a:lnSpc>
              <a:spcAft>
                <a:spcPts val="1200"/>
              </a:spcAft>
              <a:buNone/>
            </a:pPr>
            <a:r>
              <a:rPr lang="en" dirty="0">
                <a:solidFill>
                  <a:schemeClr val="tx1"/>
                </a:solidFill>
              </a:rPr>
              <a:t>If you use an outside source in your own writing - in any way - you must cite the text. This is not limited to using direct quotes and also includes summarizing and paraphrasing.</a:t>
            </a:r>
            <a:endParaRPr dirty="0">
              <a:solidFill>
                <a:schemeClr val="tx1"/>
              </a:solidFill>
            </a:endParaRPr>
          </a:p>
          <a:p>
            <a:pPr marL="0" lvl="0" indent="0" algn="l" rtl="0">
              <a:lnSpc>
                <a:spcPct val="150000"/>
              </a:lnSpc>
              <a:spcAft>
                <a:spcPts val="1200"/>
              </a:spcAft>
              <a:buNone/>
            </a:pPr>
            <a:r>
              <a:rPr lang="en" dirty="0">
                <a:solidFill>
                  <a:schemeClr val="tx1"/>
                </a:solidFill>
              </a:rPr>
              <a:t>Follow instructions for your course about crediting sources using MLA or APA citations. </a:t>
            </a:r>
            <a:endParaRPr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4AF37-C17D-7757-EB5E-3332BCF5C370}"/>
              </a:ext>
            </a:extLst>
          </p:cNvPr>
          <p:cNvSpPr>
            <a:spLocks noGrp="1"/>
          </p:cNvSpPr>
          <p:nvPr>
            <p:ph type="title"/>
          </p:nvPr>
        </p:nvSpPr>
        <p:spPr/>
        <p:txBody>
          <a:bodyPr>
            <a:normAutofit fontScale="90000"/>
          </a:bodyPr>
          <a:lstStyle/>
          <a:p>
            <a:r>
              <a:rPr lang="en-US" b="1" dirty="0"/>
              <a:t>Information for Attribution</a:t>
            </a:r>
          </a:p>
        </p:txBody>
      </p:sp>
      <p:sp>
        <p:nvSpPr>
          <p:cNvPr id="3" name="Text Placeholder 2">
            <a:extLst>
              <a:ext uri="{FF2B5EF4-FFF2-40B4-BE49-F238E27FC236}">
                <a16:creationId xmlns:a16="http://schemas.microsoft.com/office/drawing/2014/main" id="{0C442BEB-7E83-4125-660C-E7C1C690788A}"/>
              </a:ext>
            </a:extLst>
          </p:cNvPr>
          <p:cNvSpPr>
            <a:spLocks noGrp="1"/>
          </p:cNvSpPr>
          <p:nvPr>
            <p:ph type="body" idx="1"/>
          </p:nvPr>
        </p:nvSpPr>
        <p:spPr/>
        <p:txBody>
          <a:bodyPr/>
          <a:lstStyle/>
          <a:p>
            <a:pPr marL="114300" indent="0">
              <a:lnSpc>
                <a:spcPct val="150000"/>
              </a:lnSpc>
              <a:spcAft>
                <a:spcPts val="1200"/>
              </a:spcAft>
              <a:buNone/>
            </a:pPr>
            <a:r>
              <a:rPr lang="en-US" dirty="0">
                <a:solidFill>
                  <a:schemeClr val="tx1"/>
                </a:solidFill>
              </a:rPr>
              <a:t>Morley, Brandi. "Summarizing and Paraphrasing [Lesson]." </a:t>
            </a:r>
            <a:r>
              <a:rPr lang="en-US" i="1" dirty="0">
                <a:solidFill>
                  <a:schemeClr val="tx1"/>
                </a:solidFill>
              </a:rPr>
              <a:t>Strategies, Skills and Models for Student Success in Writing and Reading Comprehension</a:t>
            </a:r>
            <a:r>
              <a:rPr lang="en-US" dirty="0">
                <a:solidFill>
                  <a:schemeClr val="tx1"/>
                </a:solidFill>
              </a:rPr>
              <a:t>. College Station: Texas A&amp;M University, 2024. This work is licensed with a Creative Commons Attribution 4.0 International License (</a:t>
            </a:r>
            <a:r>
              <a:rPr lang="en-US" dirty="0">
                <a:solidFill>
                  <a:schemeClr val="tx1"/>
                </a:solidFill>
                <a:hlinkClick r:id="rId2">
                  <a:extLst>
                    <a:ext uri="{A12FA001-AC4F-418D-AE19-62706E023703}">
                      <ahyp:hlinkClr xmlns:ahyp="http://schemas.microsoft.com/office/drawing/2018/hyperlinkcolor" val="tx"/>
                    </a:ext>
                  </a:extLst>
                </a:hlinkClick>
              </a:rPr>
              <a:t>CC BY 4.0</a:t>
            </a:r>
            <a:r>
              <a:rPr lang="en-US" dirty="0">
                <a:solidFill>
                  <a:schemeClr val="tx1"/>
                </a:solidFill>
              </a:rPr>
              <a:t>).</a:t>
            </a:r>
          </a:p>
        </p:txBody>
      </p:sp>
    </p:spTree>
    <p:extLst>
      <p:ext uri="{BB962C8B-B14F-4D97-AF65-F5344CB8AC3E}">
        <p14:creationId xmlns:p14="http://schemas.microsoft.com/office/powerpoint/2010/main" val="2876535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r>
              <a:rPr lang="en" b="1" dirty="0"/>
              <a:t>Learning Objectives</a:t>
            </a:r>
            <a:endParaRPr b="1" dirty="0"/>
          </a:p>
        </p:txBody>
      </p:sp>
      <p:sp>
        <p:nvSpPr>
          <p:cNvPr id="66" name="Google Shape;66;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indent="0">
              <a:lnSpc>
                <a:spcPct val="150000"/>
              </a:lnSpc>
              <a:spcAft>
                <a:spcPts val="1200"/>
              </a:spcAft>
              <a:buNone/>
            </a:pPr>
            <a:r>
              <a:rPr lang="en" b="1" dirty="0">
                <a:solidFill>
                  <a:schemeClr val="tx1"/>
                </a:solidFill>
              </a:rPr>
              <a:t>Upon successful completion of this lesson, students will</a:t>
            </a:r>
            <a:endParaRPr lang="en-US">
              <a:solidFill>
                <a:schemeClr val="tx1"/>
              </a:solidFill>
            </a:endParaRPr>
          </a:p>
          <a:p>
            <a:pPr marL="742950" lvl="2" indent="-285750">
              <a:lnSpc>
                <a:spcPct val="150000"/>
              </a:lnSpc>
              <a:spcAft>
                <a:spcPts val="1200"/>
              </a:spcAft>
              <a:buSzPts val="1800"/>
              <a:buFont typeface="Wingdings"/>
              <a:buChar char="§"/>
            </a:pPr>
            <a:r>
              <a:rPr lang="en" sz="1800" dirty="0">
                <a:solidFill>
                  <a:schemeClr val="tx1"/>
                </a:solidFill>
              </a:rPr>
              <a:t>distinguish between summarizing and paraphrasing.</a:t>
            </a:r>
            <a:endParaRPr sz="1800" dirty="0">
              <a:solidFill>
                <a:schemeClr val="tx1"/>
              </a:solidFill>
            </a:endParaRPr>
          </a:p>
          <a:p>
            <a:pPr marL="742950" lvl="2" indent="-285750">
              <a:lnSpc>
                <a:spcPct val="150000"/>
              </a:lnSpc>
              <a:spcAft>
                <a:spcPts val="1200"/>
              </a:spcAft>
              <a:buSzPts val="1800"/>
              <a:buFont typeface="Wingdings"/>
              <a:buChar char="§"/>
            </a:pPr>
            <a:r>
              <a:rPr lang="en" sz="1800" dirty="0">
                <a:solidFill>
                  <a:schemeClr val="tx1"/>
                </a:solidFill>
              </a:rPr>
              <a:t>practice summarizing and paraphrasing while maintaining the meaning of the original text.</a:t>
            </a:r>
          </a:p>
          <a:p>
            <a:pPr marL="0" lvl="0" indent="0" algn="l">
              <a:lnSpc>
                <a:spcPct val="150000"/>
              </a:lnSpc>
              <a:spcAft>
                <a:spcPts val="1200"/>
              </a:spcAft>
              <a:buSzPts val="1800"/>
              <a:buNone/>
            </a:pPr>
            <a:endParaRPr lang="en"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Introduction</a:t>
            </a:r>
            <a:endParaRPr b="1"/>
          </a:p>
        </p:txBody>
      </p:sp>
      <p:sp>
        <p:nvSpPr>
          <p:cNvPr id="72" name="Google Shape;72;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50000"/>
              </a:lnSpc>
              <a:spcBef>
                <a:spcPts val="0"/>
              </a:spcBef>
              <a:spcAft>
                <a:spcPts val="1200"/>
              </a:spcAft>
              <a:buNone/>
            </a:pPr>
            <a:r>
              <a:rPr lang="en" b="1" dirty="0">
                <a:solidFill>
                  <a:schemeClr val="tx1"/>
                </a:solidFill>
              </a:rPr>
              <a:t>Summarizing </a:t>
            </a:r>
            <a:r>
              <a:rPr lang="en" dirty="0">
                <a:solidFill>
                  <a:schemeClr val="tx1"/>
                </a:solidFill>
              </a:rPr>
              <a:t>and </a:t>
            </a:r>
            <a:r>
              <a:rPr lang="en" b="1" dirty="0">
                <a:solidFill>
                  <a:schemeClr val="tx1"/>
                </a:solidFill>
              </a:rPr>
              <a:t>paraphrasing</a:t>
            </a:r>
            <a:r>
              <a:rPr lang="en" dirty="0">
                <a:solidFill>
                  <a:schemeClr val="tx1"/>
                </a:solidFill>
              </a:rPr>
              <a:t> are skills that are often used to respond to information that is read, heard, or viewed. In addition, the same skills are used to incorporate and attribute information from outside sources into your own writing.</a:t>
            </a:r>
            <a:endParaRPr lang="en-US"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32379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dirty="0"/>
              <a:t>What is the difference?</a:t>
            </a:r>
            <a:endParaRPr b="1" dirty="0"/>
          </a:p>
        </p:txBody>
      </p:sp>
      <p:sp>
        <p:nvSpPr>
          <p:cNvPr id="78" name="Google Shape;78;p16">
            <a:extLst>
              <a:ext uri="{C183D7F6-B498-43B3-948B-1728B52AA6E4}">
                <adec:decorative xmlns:adec="http://schemas.microsoft.com/office/drawing/2017/decorative" val="1"/>
              </a:ext>
            </a:extLst>
          </p:cNvPr>
          <p:cNvSpPr/>
          <p:nvPr/>
        </p:nvSpPr>
        <p:spPr>
          <a:xfrm>
            <a:off x="777264" y="898087"/>
            <a:ext cx="4295536" cy="3957963"/>
          </a:xfrm>
          <a:prstGeom prst="ellipse">
            <a:avLst/>
          </a:prstGeom>
          <a:no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6"/>
          <p:cNvSpPr txBox="1"/>
          <p:nvPr/>
        </p:nvSpPr>
        <p:spPr>
          <a:xfrm>
            <a:off x="1358286" y="1154489"/>
            <a:ext cx="2538900" cy="492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000" b="1">
                <a:solidFill>
                  <a:schemeClr val="dk1"/>
                </a:solidFill>
                <a:latin typeface="Proxima Nova"/>
                <a:ea typeface="Proxima Nova"/>
                <a:cs typeface="Proxima Nova"/>
                <a:sym typeface="Proxima Nova"/>
              </a:rPr>
              <a:t>Summarizing</a:t>
            </a:r>
            <a:endParaRPr sz="2000" b="1">
              <a:solidFill>
                <a:schemeClr val="dk1"/>
              </a:solidFill>
              <a:latin typeface="Proxima Nova"/>
              <a:ea typeface="Proxima Nova"/>
              <a:cs typeface="Proxima Nova"/>
              <a:sym typeface="Proxima Nova"/>
            </a:endParaRPr>
          </a:p>
        </p:txBody>
      </p:sp>
      <p:sp>
        <p:nvSpPr>
          <p:cNvPr id="81" name="Google Shape;81;p16"/>
          <p:cNvSpPr txBox="1"/>
          <p:nvPr/>
        </p:nvSpPr>
        <p:spPr>
          <a:xfrm>
            <a:off x="1118104" y="1647266"/>
            <a:ext cx="2099400" cy="2739181"/>
          </a:xfrm>
          <a:prstGeom prst="rect">
            <a:avLst/>
          </a:prstGeom>
          <a:noFill/>
          <a:ln>
            <a:noFill/>
          </a:ln>
        </p:spPr>
        <p:txBody>
          <a:bodyPr spcFirstLastPara="1" wrap="square" lIns="91425" tIns="91425" rIns="91425" bIns="91425" anchor="t" anchorCtr="0">
            <a:spAutoFit/>
          </a:bodyPr>
          <a:lstStyle/>
          <a:p>
            <a:pPr marL="139700">
              <a:spcAft>
                <a:spcPts val="1200"/>
              </a:spcAft>
              <a:buSzPts val="1400"/>
            </a:pPr>
            <a:r>
              <a:rPr lang="en" b="1" i="1" dirty="0">
                <a:latin typeface="Proxima Nova"/>
                <a:ea typeface="Proxima Nova"/>
                <a:cs typeface="Proxima Nova"/>
              </a:rPr>
              <a:t>The differences:</a:t>
            </a:r>
            <a:endParaRPr lang="en-US"/>
          </a:p>
          <a:p>
            <a:pPr marL="742950" lvl="0" indent="-285750" algn="l">
              <a:spcBef>
                <a:spcPts val="0"/>
              </a:spcBef>
              <a:spcAft>
                <a:spcPts val="1200"/>
              </a:spcAft>
              <a:buSzPts val="1400"/>
              <a:buChar char="•"/>
            </a:pPr>
            <a:r>
              <a:rPr lang="en" b="1" i="1" dirty="0">
                <a:latin typeface="Proxima Nova"/>
                <a:ea typeface="Proxima Nova"/>
                <a:cs typeface="Proxima Nova"/>
                <a:sym typeface="Proxima Nova"/>
              </a:rPr>
              <a:t>Omit</a:t>
            </a:r>
            <a:r>
              <a:rPr lang="en" dirty="0">
                <a:latin typeface="Proxima Nova"/>
                <a:ea typeface="Proxima Nova"/>
                <a:cs typeface="Proxima Nova"/>
                <a:sym typeface="Proxima Nova"/>
              </a:rPr>
              <a:t> specific details</a:t>
            </a:r>
            <a:endParaRPr lang="en-US">
              <a:latin typeface="Proxima Nova"/>
              <a:ea typeface="Proxima Nova"/>
              <a:cs typeface="Proxima Nova"/>
            </a:endParaRPr>
          </a:p>
          <a:p>
            <a:pPr marL="742950" lvl="0" indent="-285750" algn="l" rtl="0">
              <a:spcAft>
                <a:spcPts val="1200"/>
              </a:spcAft>
              <a:buSzPts val="1400"/>
              <a:buChar char="•"/>
            </a:pPr>
            <a:r>
              <a:rPr lang="en" b="1" dirty="0">
                <a:latin typeface="Proxima Nova"/>
                <a:ea typeface="Proxima Nova"/>
                <a:cs typeface="Proxima Nova"/>
                <a:sym typeface="Proxima Nova"/>
              </a:rPr>
              <a:t>Concise</a:t>
            </a:r>
            <a:r>
              <a:rPr lang="en" dirty="0">
                <a:latin typeface="Proxima Nova"/>
                <a:ea typeface="Proxima Nova"/>
                <a:cs typeface="Proxima Nova"/>
                <a:sym typeface="Proxima Nova"/>
              </a:rPr>
              <a:t> and shorter in length</a:t>
            </a:r>
            <a:endParaRPr dirty="0">
              <a:latin typeface="Proxima Nova"/>
              <a:ea typeface="Proxima Nova"/>
              <a:cs typeface="Proxima Nova"/>
            </a:endParaRPr>
          </a:p>
          <a:p>
            <a:pPr marL="742950" lvl="0" indent="-285750" algn="l" rtl="0">
              <a:spcAft>
                <a:spcPts val="1200"/>
              </a:spcAft>
              <a:buSzPts val="1400"/>
              <a:buChar char="•"/>
            </a:pPr>
            <a:r>
              <a:rPr lang="en" b="1" dirty="0">
                <a:latin typeface="Proxima Nova"/>
                <a:ea typeface="Proxima Nova"/>
                <a:cs typeface="Proxima Nova"/>
                <a:sym typeface="Proxima Nova"/>
              </a:rPr>
              <a:t>General </a:t>
            </a:r>
            <a:r>
              <a:rPr lang="en" dirty="0">
                <a:latin typeface="Proxima Nova"/>
                <a:ea typeface="Proxima Nova"/>
                <a:cs typeface="Proxima Nova"/>
                <a:sym typeface="Proxima Nova"/>
              </a:rPr>
              <a:t>ideas from the original text</a:t>
            </a:r>
            <a:endParaRPr dirty="0">
              <a:latin typeface="Proxima Nova"/>
              <a:ea typeface="Proxima Nova"/>
              <a:cs typeface="Proxima Nova"/>
            </a:endParaRPr>
          </a:p>
        </p:txBody>
      </p:sp>
      <p:sp>
        <p:nvSpPr>
          <p:cNvPr id="79" name="Google Shape;79;p16">
            <a:extLst>
              <a:ext uri="{C183D7F6-B498-43B3-948B-1728B52AA6E4}">
                <adec:decorative xmlns:adec="http://schemas.microsoft.com/office/drawing/2017/decorative" val="1"/>
              </a:ext>
            </a:extLst>
          </p:cNvPr>
          <p:cNvSpPr/>
          <p:nvPr/>
        </p:nvSpPr>
        <p:spPr>
          <a:xfrm>
            <a:off x="3135248" y="771087"/>
            <a:ext cx="4451400" cy="4084963"/>
          </a:xfrm>
          <a:prstGeom prst="ellipse">
            <a:avLst/>
          </a:prstGeom>
          <a:noFill/>
          <a:ln w="19050"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16"/>
          <p:cNvSpPr txBox="1"/>
          <p:nvPr/>
        </p:nvSpPr>
        <p:spPr>
          <a:xfrm>
            <a:off x="4449409" y="1033261"/>
            <a:ext cx="2538900" cy="492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2000" b="1">
                <a:solidFill>
                  <a:schemeClr val="dk1"/>
                </a:solidFill>
                <a:latin typeface="Proxima Nova"/>
                <a:ea typeface="Proxima Nova"/>
                <a:cs typeface="Proxima Nova"/>
                <a:sym typeface="Proxima Nova"/>
              </a:rPr>
              <a:t>Paraphrasing</a:t>
            </a:r>
            <a:endParaRPr sz="2000" b="1">
              <a:solidFill>
                <a:schemeClr val="dk1"/>
              </a:solidFill>
              <a:latin typeface="Proxima Nova"/>
              <a:ea typeface="Proxima Nova"/>
              <a:cs typeface="Proxima Nova"/>
              <a:sym typeface="Proxima Nova"/>
            </a:endParaRPr>
          </a:p>
        </p:txBody>
      </p:sp>
      <p:sp>
        <p:nvSpPr>
          <p:cNvPr id="82" name="Google Shape;82;p16"/>
          <p:cNvSpPr txBox="1"/>
          <p:nvPr/>
        </p:nvSpPr>
        <p:spPr>
          <a:xfrm>
            <a:off x="4893477" y="1526038"/>
            <a:ext cx="2099400" cy="3170068"/>
          </a:xfrm>
          <a:prstGeom prst="rect">
            <a:avLst/>
          </a:prstGeom>
          <a:noFill/>
          <a:ln>
            <a:noFill/>
          </a:ln>
        </p:spPr>
        <p:txBody>
          <a:bodyPr spcFirstLastPara="1" wrap="square" lIns="91425" tIns="91425" rIns="91425" bIns="91425" anchor="t" anchorCtr="0">
            <a:spAutoFit/>
          </a:bodyPr>
          <a:lstStyle/>
          <a:p>
            <a:pPr marL="139700">
              <a:spcAft>
                <a:spcPts val="1200"/>
              </a:spcAft>
              <a:buSzPts val="1400"/>
            </a:pPr>
            <a:r>
              <a:rPr lang="en" b="1" i="1" dirty="0">
                <a:latin typeface="Proxima Nova"/>
                <a:ea typeface="Proxima Nova"/>
                <a:cs typeface="Proxima Nova"/>
              </a:rPr>
              <a:t>The differences:</a:t>
            </a:r>
            <a:endParaRPr lang="en-US"/>
          </a:p>
          <a:p>
            <a:pPr marL="742950" indent="-285750">
              <a:spcAft>
                <a:spcPts val="1200"/>
              </a:spcAft>
              <a:buSzPts val="1400"/>
              <a:buChar char="•"/>
            </a:pPr>
            <a:r>
              <a:rPr lang="en" b="1" i="1" dirty="0">
                <a:latin typeface="Proxima Nova"/>
                <a:ea typeface="Proxima Nova"/>
                <a:cs typeface="Proxima Nova"/>
                <a:sym typeface="Proxima Nova"/>
              </a:rPr>
              <a:t>Include</a:t>
            </a:r>
            <a:r>
              <a:rPr lang="en" dirty="0">
                <a:latin typeface="Proxima Nova"/>
                <a:ea typeface="Proxima Nova"/>
                <a:cs typeface="Proxima Nova"/>
                <a:sym typeface="Proxima Nova"/>
              </a:rPr>
              <a:t> specific details</a:t>
            </a:r>
          </a:p>
          <a:p>
            <a:pPr marL="742950" indent="-285750">
              <a:spcAft>
                <a:spcPts val="1200"/>
              </a:spcAft>
              <a:buSzPts val="1400"/>
              <a:buChar char="•"/>
            </a:pPr>
            <a:r>
              <a:rPr lang="en" b="1" dirty="0">
                <a:latin typeface="Proxima Nova"/>
                <a:ea typeface="Proxima Nova"/>
                <a:cs typeface="Proxima Nova"/>
                <a:sym typeface="Proxima Nova"/>
              </a:rPr>
              <a:t>Longer </a:t>
            </a:r>
            <a:r>
              <a:rPr lang="en" dirty="0">
                <a:latin typeface="Proxima Nova"/>
                <a:ea typeface="Proxima Nova"/>
                <a:cs typeface="Proxima Nova"/>
                <a:sym typeface="Proxima Nova"/>
              </a:rPr>
              <a:t>in length (similar to the length of the original text)</a:t>
            </a:r>
            <a:endParaRPr lang="en">
              <a:latin typeface="Proxima Nova"/>
              <a:ea typeface="Proxima Nova"/>
              <a:cs typeface="Proxima Nova"/>
              <a:sym typeface="Proxima Nova"/>
            </a:endParaRPr>
          </a:p>
          <a:p>
            <a:pPr marL="742950" indent="-285750">
              <a:spcAft>
                <a:spcPts val="1200"/>
              </a:spcAft>
              <a:buSzPts val="1400"/>
              <a:buChar char="•"/>
            </a:pPr>
            <a:r>
              <a:rPr lang="en" b="1" dirty="0">
                <a:latin typeface="Proxima Nova"/>
                <a:ea typeface="Proxima Nova"/>
                <a:cs typeface="Proxima Nova"/>
                <a:sym typeface="Proxima Nova"/>
              </a:rPr>
              <a:t>Translation </a:t>
            </a:r>
            <a:r>
              <a:rPr lang="en" dirty="0">
                <a:latin typeface="Proxima Nova"/>
                <a:ea typeface="Proxima Nova"/>
                <a:cs typeface="Proxima Nova"/>
                <a:sym typeface="Proxima Nova"/>
              </a:rPr>
              <a:t>of the original idea or text</a:t>
            </a:r>
            <a:endParaRPr>
              <a:latin typeface="Proxima Nova"/>
              <a:ea typeface="Proxima Nova"/>
              <a:cs typeface="Proxima Nova"/>
            </a:endParaRPr>
          </a:p>
        </p:txBody>
      </p:sp>
      <p:sp>
        <p:nvSpPr>
          <p:cNvPr id="80" name="Google Shape;80;p16"/>
          <p:cNvSpPr txBox="1"/>
          <p:nvPr/>
        </p:nvSpPr>
        <p:spPr>
          <a:xfrm>
            <a:off x="3073187" y="1796322"/>
            <a:ext cx="1733700" cy="2369849"/>
          </a:xfrm>
          <a:prstGeom prst="rect">
            <a:avLst/>
          </a:prstGeom>
          <a:noFill/>
          <a:ln>
            <a:noFill/>
          </a:ln>
        </p:spPr>
        <p:txBody>
          <a:bodyPr spcFirstLastPara="1" wrap="square" lIns="91425" tIns="91425" rIns="91425" bIns="91425" anchor="t" anchorCtr="0">
            <a:spAutoFit/>
          </a:bodyPr>
          <a:lstStyle/>
          <a:p>
            <a:pPr marL="254000">
              <a:spcAft>
                <a:spcPts val="1200"/>
              </a:spcAft>
              <a:buSzPts val="1400"/>
            </a:pPr>
            <a:r>
              <a:rPr lang="en" b="1" dirty="0">
                <a:latin typeface="Proxima Nova"/>
                <a:ea typeface="Proxima Nova"/>
                <a:cs typeface="Proxima Nova"/>
              </a:rPr>
              <a:t>The similarities:</a:t>
            </a:r>
            <a:endParaRPr lang="en-US" b="1"/>
          </a:p>
          <a:p>
            <a:pPr marL="742950" lvl="0" indent="-285750" algn="l">
              <a:spcBef>
                <a:spcPts val="0"/>
              </a:spcBef>
              <a:spcAft>
                <a:spcPts val="1200"/>
              </a:spcAft>
              <a:buSzPts val="1400"/>
              <a:buChar char="•"/>
            </a:pPr>
            <a:r>
              <a:rPr lang="en" dirty="0">
                <a:latin typeface="Proxima Nova"/>
                <a:ea typeface="Proxima Nova"/>
                <a:cs typeface="Proxima Nova"/>
                <a:sym typeface="Proxima Nova"/>
              </a:rPr>
              <a:t>The </a:t>
            </a:r>
            <a:r>
              <a:rPr lang="en" b="1" dirty="0">
                <a:latin typeface="Proxima Nova"/>
                <a:ea typeface="Proxima Nova"/>
                <a:cs typeface="Proxima Nova"/>
                <a:sym typeface="Proxima Nova"/>
              </a:rPr>
              <a:t>main idea(s)</a:t>
            </a:r>
            <a:r>
              <a:rPr lang="en" dirty="0">
                <a:latin typeface="Proxima Nova"/>
                <a:ea typeface="Proxima Nova"/>
                <a:cs typeface="Proxima Nova"/>
                <a:sym typeface="Proxima Nova"/>
              </a:rPr>
              <a:t> of a piece of text</a:t>
            </a:r>
            <a:endParaRPr dirty="0">
              <a:latin typeface="Proxima Nova"/>
              <a:ea typeface="Proxima Nova"/>
              <a:cs typeface="Proxima Nova"/>
            </a:endParaRPr>
          </a:p>
          <a:p>
            <a:pPr marL="742950" lvl="0" indent="-285750" algn="l" rtl="0">
              <a:spcAft>
                <a:spcPts val="1200"/>
              </a:spcAft>
              <a:buSzPts val="1400"/>
              <a:buChar char="•"/>
            </a:pPr>
            <a:r>
              <a:rPr lang="en" dirty="0">
                <a:latin typeface="Proxima Nova"/>
                <a:ea typeface="Proxima Nova"/>
                <a:cs typeface="Proxima Nova"/>
                <a:sym typeface="Proxima Nova"/>
              </a:rPr>
              <a:t>In your </a:t>
            </a:r>
            <a:r>
              <a:rPr lang="en" b="1" dirty="0">
                <a:latin typeface="Proxima Nova"/>
                <a:ea typeface="Proxima Nova"/>
                <a:cs typeface="Proxima Nova"/>
                <a:sym typeface="Proxima Nova"/>
              </a:rPr>
              <a:t>own words</a:t>
            </a:r>
            <a:endParaRPr dirty="0">
              <a:latin typeface="Proxima Nova"/>
              <a:ea typeface="Proxima Nova"/>
              <a:cs typeface="Proxima Nov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When To Summarize and Paraphrase</a:t>
            </a:r>
            <a:endParaRPr b="1"/>
          </a:p>
        </p:txBody>
      </p:sp>
      <p:sp>
        <p:nvSpPr>
          <p:cNvPr id="90" name="Google Shape;90;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dirty="0">
                <a:solidFill>
                  <a:schemeClr val="tx1"/>
                </a:solidFill>
              </a:rPr>
              <a:t>Summarize </a:t>
            </a:r>
            <a:r>
              <a:rPr lang="en" dirty="0">
                <a:solidFill>
                  <a:schemeClr val="tx1"/>
                </a:solidFill>
              </a:rPr>
              <a:t>when you want to generalize information or give an overview about a topic.</a:t>
            </a:r>
            <a:endParaRPr lang="en-US" dirty="0">
              <a:solidFill>
                <a:schemeClr val="tx1"/>
              </a:solidFill>
            </a:endParaRPr>
          </a:p>
          <a:p>
            <a:pPr marL="0" lvl="0" indent="0" algn="l" rtl="0">
              <a:spcBef>
                <a:spcPts val="1200"/>
              </a:spcBef>
              <a:spcAft>
                <a:spcPts val="0"/>
              </a:spcAft>
              <a:buNone/>
            </a:pPr>
            <a:endParaRPr b="1" dirty="0">
              <a:solidFill>
                <a:schemeClr val="tx1"/>
              </a:solidFill>
            </a:endParaRPr>
          </a:p>
          <a:p>
            <a:pPr marL="0" lvl="0" indent="0" algn="l" rtl="0">
              <a:spcBef>
                <a:spcPts val="1200"/>
              </a:spcBef>
              <a:spcAft>
                <a:spcPts val="1200"/>
              </a:spcAft>
              <a:buNone/>
            </a:pPr>
            <a:r>
              <a:rPr lang="en" b="1" dirty="0">
                <a:solidFill>
                  <a:schemeClr val="tx1"/>
                </a:solidFill>
              </a:rPr>
              <a:t>Paraphrase</a:t>
            </a:r>
            <a:r>
              <a:rPr lang="en" dirty="0">
                <a:solidFill>
                  <a:schemeClr val="tx1"/>
                </a:solidFill>
              </a:rPr>
              <a:t> when you want to use or explain an author’s original idea. </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8"/>
          <p:cNvSpPr txBox="1">
            <a:spLocks noGrp="1"/>
          </p:cNvSpPr>
          <p:nvPr>
            <p:ph type="title"/>
          </p:nvPr>
        </p:nvSpPr>
        <p:spPr>
          <a:xfrm>
            <a:off x="265500" y="1205825"/>
            <a:ext cx="4045200" cy="1509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Examples</a:t>
            </a:r>
            <a:endParaRPr/>
          </a:p>
        </p:txBody>
      </p:sp>
      <p:sp>
        <p:nvSpPr>
          <p:cNvPr id="96" name="Google Shape;96;p18"/>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p>
            <a:pPr marL="0" indent="0">
              <a:spcAft>
                <a:spcPts val="1200"/>
              </a:spcAft>
              <a:buNone/>
            </a:pPr>
            <a:r>
              <a:rPr lang="en" dirty="0"/>
              <a:t>Read the excerpt from the article “Why Good People Turn Bad Online" by Gaia Vince on the following slides. Then read the examples to see how the same piece of text can be summarized and paraphrased.</a:t>
            </a:r>
          </a:p>
        </p:txBody>
      </p:sp>
      <p:sp>
        <p:nvSpPr>
          <p:cNvPr id="8" name="TextBox 7">
            <a:extLst>
              <a:ext uri="{FF2B5EF4-FFF2-40B4-BE49-F238E27FC236}">
                <a16:creationId xmlns:a16="http://schemas.microsoft.com/office/drawing/2014/main" id="{81FD7147-4CFB-3F1B-AAE6-C797A5FD4B2F}"/>
              </a:ext>
            </a:extLst>
          </p:cNvPr>
          <p:cNvSpPr txBox="1"/>
          <p:nvPr/>
        </p:nvSpPr>
        <p:spPr>
          <a:xfrm>
            <a:off x="271949" y="4154000"/>
            <a:ext cx="3074416"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solidFill>
                  <a:schemeClr val="tx1"/>
                </a:solidFill>
                <a:latin typeface="Proxima Nova"/>
              </a:rPr>
              <a:t>"</a:t>
            </a:r>
            <a:r>
              <a:rPr lang="en-US" sz="1200" dirty="0">
                <a:solidFill>
                  <a:schemeClr val="tx1"/>
                </a:solidFill>
                <a:latin typeface="Proxima Nova"/>
                <a:hlinkClick r:id="rId3">
                  <a:extLst>
                    <a:ext uri="{A12FA001-AC4F-418D-AE19-62706E023703}">
                      <ahyp:hlinkClr xmlns:ahyp="http://schemas.microsoft.com/office/drawing/2018/hyperlinkcolor" val="tx"/>
                    </a:ext>
                  </a:extLst>
                </a:hlinkClick>
              </a:rPr>
              <a:t>Why Good People Turn Bad Online</a:t>
            </a:r>
            <a:r>
              <a:rPr lang="en-US" sz="1200" dirty="0">
                <a:solidFill>
                  <a:schemeClr val="tx1"/>
                </a:solidFill>
                <a:latin typeface="Proxima Nova"/>
              </a:rPr>
              <a:t>" by </a:t>
            </a:r>
            <a:r>
              <a:rPr lang="en-US" sz="1200" u="sng" dirty="0">
                <a:solidFill>
                  <a:schemeClr val="tx1"/>
                </a:solidFill>
                <a:latin typeface="Proxima Nova"/>
                <a:cs typeface="Segoe UI"/>
                <a:hlinkClick r:id="rId4">
                  <a:extLst>
                    <a:ext uri="{A12FA001-AC4F-418D-AE19-62706E023703}">
                      <ahyp:hlinkClr xmlns:ahyp="http://schemas.microsoft.com/office/drawing/2018/hyperlinkcolor" val="tx"/>
                    </a:ext>
                  </a:extLst>
                </a:hlinkClick>
              </a:rPr>
              <a:t>Gaia Vince</a:t>
            </a:r>
            <a:r>
              <a:rPr lang="en-US" sz="1200" dirty="0">
                <a:solidFill>
                  <a:schemeClr val="tx1"/>
                </a:solidFill>
                <a:latin typeface="Proxima Nova"/>
              </a:rPr>
              <a:t> is licensed under a </a:t>
            </a:r>
            <a:r>
              <a:rPr lang="en-US" sz="1200" u="sng" dirty="0">
                <a:solidFill>
                  <a:schemeClr val="tx1"/>
                </a:solidFill>
                <a:latin typeface="Proxima Nova"/>
                <a:cs typeface="Segoe UI"/>
                <a:hlinkClick r:id="rId5">
                  <a:extLst>
                    <a:ext uri="{A12FA001-AC4F-418D-AE19-62706E023703}">
                      <ahyp:hlinkClr xmlns:ahyp="http://schemas.microsoft.com/office/drawing/2018/hyperlinkcolor" val="tx"/>
                    </a:ext>
                  </a:extLst>
                </a:hlinkClick>
              </a:rPr>
              <a:t>Creative Commons Attribution 4.0 International License</a:t>
            </a:r>
            <a:r>
              <a:rPr lang="en-US" sz="1200" dirty="0">
                <a:solidFill>
                  <a:schemeClr val="tx1"/>
                </a:solidFill>
                <a:latin typeface="Proxima Nova"/>
              </a:rPr>
              <a:t>.​</a:t>
            </a:r>
            <a:endParaRPr lang="en-US" sz="1200" dirty="0">
              <a:solidFill>
                <a:schemeClr val="tx1"/>
              </a:solidFill>
            </a:endParaRPr>
          </a:p>
        </p:txBody>
      </p:sp>
      <p:pic>
        <p:nvPicPr>
          <p:cNvPr id="6" name="Picture 5" descr="Creative Commons License">
            <a:extLst>
              <a:ext uri="{FF2B5EF4-FFF2-40B4-BE49-F238E27FC236}">
                <a16:creationId xmlns:a16="http://schemas.microsoft.com/office/drawing/2014/main" id="{C381CD90-FFD5-98E8-714B-EEA8C173C7FA}"/>
              </a:ext>
            </a:extLst>
          </p:cNvPr>
          <p:cNvPicPr>
            <a:picLocks noChangeAspect="1"/>
          </p:cNvPicPr>
          <p:nvPr/>
        </p:nvPicPr>
        <p:blipFill>
          <a:blip r:embed="rId6"/>
          <a:stretch>
            <a:fillRect/>
          </a:stretch>
        </p:blipFill>
        <p:spPr>
          <a:xfrm>
            <a:off x="3391408" y="4358745"/>
            <a:ext cx="838200" cy="29527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Summarizing Example</a:t>
            </a:r>
            <a:endParaRPr b="1"/>
          </a:p>
        </p:txBody>
      </p:sp>
      <p:sp>
        <p:nvSpPr>
          <p:cNvPr id="3" name="Text Placeholder 2">
            <a:extLst>
              <a:ext uri="{FF2B5EF4-FFF2-40B4-BE49-F238E27FC236}">
                <a16:creationId xmlns:a16="http://schemas.microsoft.com/office/drawing/2014/main" id="{D8773D17-D1C8-8C8C-4C7D-9BEBCDF108CF}"/>
              </a:ext>
            </a:extLst>
          </p:cNvPr>
          <p:cNvSpPr>
            <a:spLocks noGrp="1"/>
          </p:cNvSpPr>
          <p:nvPr>
            <p:ph type="body" idx="2"/>
          </p:nvPr>
        </p:nvSpPr>
        <p:spPr>
          <a:xfrm>
            <a:off x="4201464" y="331"/>
            <a:ext cx="4941732" cy="5140044"/>
          </a:xfrm>
          <a:solidFill>
            <a:schemeClr val="tx1"/>
          </a:solidFill>
        </p:spPr>
        <p:txBody>
          <a:bodyPr spcFirstLastPara="1" wrap="square" lIns="91425" tIns="91425" rIns="91425" bIns="91425" anchor="ctr" anchorCtr="0">
            <a:noAutofit/>
          </a:bodyPr>
          <a:lstStyle/>
          <a:p>
            <a:pPr marL="91440" indent="0">
              <a:lnSpc>
                <a:spcPct val="150000"/>
              </a:lnSpc>
              <a:buNone/>
            </a:pPr>
            <a:r>
              <a:rPr lang="en" sz="1500" dirty="0">
                <a:solidFill>
                  <a:schemeClr val="lt1"/>
                </a:solidFill>
              </a:rPr>
              <a:t>"Why Good People Turn Bad Online" by Gaia Vince</a:t>
            </a:r>
          </a:p>
          <a:p>
            <a:pPr marL="91440" indent="0">
              <a:lnSpc>
                <a:spcPct val="150000"/>
              </a:lnSpc>
              <a:buNone/>
            </a:pPr>
            <a:endParaRPr lang="en" sz="1500" dirty="0">
              <a:solidFill>
                <a:schemeClr val="lt1"/>
              </a:solidFill>
            </a:endParaRPr>
          </a:p>
          <a:p>
            <a:pPr marL="91440" indent="0">
              <a:lnSpc>
                <a:spcPct val="150000"/>
              </a:lnSpc>
              <a:buNone/>
            </a:pPr>
            <a:r>
              <a:rPr lang="en" sz="1500" dirty="0">
                <a:solidFill>
                  <a:schemeClr val="lt1"/>
                </a:solidFill>
              </a:rPr>
              <a:t>Brain-imaging studies show that when people act on their moral outrage, their brain’s reward </a:t>
            </a:r>
            <a:r>
              <a:rPr lang="en" sz="1500" err="1">
                <a:solidFill>
                  <a:schemeClr val="lt1"/>
                </a:solidFill>
              </a:rPr>
              <a:t>centre</a:t>
            </a:r>
            <a:r>
              <a:rPr lang="en" sz="1500" dirty="0">
                <a:solidFill>
                  <a:schemeClr val="lt1"/>
                </a:solidFill>
              </a:rPr>
              <a:t> is activated – they feel good about it. This reinforces their </a:t>
            </a:r>
            <a:r>
              <a:rPr lang="en" sz="1500" err="1">
                <a:solidFill>
                  <a:schemeClr val="lt1"/>
                </a:solidFill>
              </a:rPr>
              <a:t>behaviour</a:t>
            </a:r>
            <a:r>
              <a:rPr lang="en" sz="1500" dirty="0">
                <a:solidFill>
                  <a:schemeClr val="lt1"/>
                </a:solidFill>
              </a:rPr>
              <a:t>, so they are more likely to intervene in a similar way again. So, if they see somebody acting in a way that violates a social norm, by allowing their dog to foul a playground, for instance, and they publicly confront the perpetrator about it, they feel good afterwards. And while challenging a violator of your community’s social norms has its risks – you may get attacked – it also boosts your reputation.</a:t>
            </a:r>
            <a:endParaRPr lang="en-US" sz="1500">
              <a:solidFill>
                <a:schemeClr val="lt1"/>
              </a:solidFill>
            </a:endParaRPr>
          </a:p>
        </p:txBody>
      </p:sp>
      <p:sp>
        <p:nvSpPr>
          <p:cNvPr id="102" name="Google Shape;102;p19"/>
          <p:cNvSpPr txBox="1">
            <a:spLocks noGrp="1"/>
          </p:cNvSpPr>
          <p:nvPr>
            <p:ph type="body" idx="1"/>
          </p:nvPr>
        </p:nvSpPr>
        <p:spPr>
          <a:xfrm>
            <a:off x="311700" y="1152475"/>
            <a:ext cx="3295812" cy="3416400"/>
          </a:xfrm>
          <a:prstGeom prst="rect">
            <a:avLst/>
          </a:prstGeom>
        </p:spPr>
        <p:txBody>
          <a:bodyPr spcFirstLastPara="1" wrap="square" lIns="91425" tIns="91425" rIns="91425" bIns="91425" anchor="t" anchorCtr="0">
            <a:normAutofit/>
          </a:bodyPr>
          <a:lstStyle/>
          <a:p>
            <a:pPr marL="0" indent="0">
              <a:lnSpc>
                <a:spcPct val="150000"/>
              </a:lnSpc>
              <a:buNone/>
            </a:pPr>
            <a:r>
              <a:rPr lang="en" sz="1800" dirty="0">
                <a:solidFill>
                  <a:schemeClr val="tx1"/>
                </a:solidFill>
              </a:rPr>
              <a:t>Brain studies show expressing moral outrage is rewarding, reinforcing the behavior even when there are risks.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20"/>
          <p:cNvSpPr txBox="1">
            <a:spLocks noGrp="1"/>
          </p:cNvSpPr>
          <p:nvPr>
            <p:ph type="title"/>
          </p:nvPr>
        </p:nvSpPr>
        <p:spPr>
          <a:xfrm>
            <a:off x="311700" y="242619"/>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b="1"/>
              <a:t>Paraphrasing Example</a:t>
            </a:r>
            <a:endParaRPr b="1"/>
          </a:p>
        </p:txBody>
      </p:sp>
      <p:sp>
        <p:nvSpPr>
          <p:cNvPr id="13" name="Text Placeholder 2">
            <a:extLst>
              <a:ext uri="{FF2B5EF4-FFF2-40B4-BE49-F238E27FC236}">
                <a16:creationId xmlns:a16="http://schemas.microsoft.com/office/drawing/2014/main" id="{BF029BEC-EAF9-3791-05C3-DEE12AC0180E}"/>
              </a:ext>
            </a:extLst>
          </p:cNvPr>
          <p:cNvSpPr>
            <a:spLocks noGrp="1"/>
          </p:cNvSpPr>
          <p:nvPr>
            <p:ph type="body" idx="2"/>
          </p:nvPr>
        </p:nvSpPr>
        <p:spPr>
          <a:xfrm>
            <a:off x="4201464" y="331"/>
            <a:ext cx="4941732" cy="5140044"/>
          </a:xfrm>
          <a:solidFill>
            <a:schemeClr val="tx1"/>
          </a:solidFill>
        </p:spPr>
        <p:txBody>
          <a:bodyPr spcFirstLastPara="1" wrap="square" lIns="91425" tIns="91425" rIns="91425" bIns="91425" anchor="ctr" anchorCtr="0">
            <a:noAutofit/>
          </a:bodyPr>
          <a:lstStyle/>
          <a:p>
            <a:pPr marL="91440" indent="0">
              <a:lnSpc>
                <a:spcPct val="150000"/>
              </a:lnSpc>
              <a:buNone/>
            </a:pPr>
            <a:r>
              <a:rPr lang="en" sz="1500" dirty="0">
                <a:solidFill>
                  <a:schemeClr val="lt1"/>
                </a:solidFill>
              </a:rPr>
              <a:t>"Why Good People Turn Bad Online" by Gaia Vince</a:t>
            </a:r>
          </a:p>
          <a:p>
            <a:pPr marL="91440" indent="0">
              <a:lnSpc>
                <a:spcPct val="150000"/>
              </a:lnSpc>
              <a:buNone/>
            </a:pPr>
            <a:endParaRPr lang="en" sz="1500" dirty="0">
              <a:solidFill>
                <a:schemeClr val="lt1"/>
              </a:solidFill>
            </a:endParaRPr>
          </a:p>
          <a:p>
            <a:pPr marL="91440" indent="0">
              <a:lnSpc>
                <a:spcPct val="150000"/>
              </a:lnSpc>
              <a:buNone/>
            </a:pPr>
            <a:r>
              <a:rPr lang="en" sz="1500" dirty="0">
                <a:solidFill>
                  <a:schemeClr val="lt1"/>
                </a:solidFill>
              </a:rPr>
              <a:t>Brain-imaging studies show that when people act on their moral outrage, their brain’s reward </a:t>
            </a:r>
            <a:r>
              <a:rPr lang="en" sz="1500" err="1">
                <a:solidFill>
                  <a:schemeClr val="lt1"/>
                </a:solidFill>
              </a:rPr>
              <a:t>centre</a:t>
            </a:r>
            <a:r>
              <a:rPr lang="en" sz="1500" dirty="0">
                <a:solidFill>
                  <a:schemeClr val="lt1"/>
                </a:solidFill>
              </a:rPr>
              <a:t> is activated – they feel good about it. This reinforces their </a:t>
            </a:r>
            <a:r>
              <a:rPr lang="en" sz="1500" err="1">
                <a:solidFill>
                  <a:schemeClr val="lt1"/>
                </a:solidFill>
              </a:rPr>
              <a:t>behaviour</a:t>
            </a:r>
            <a:r>
              <a:rPr lang="en" sz="1500" dirty="0">
                <a:solidFill>
                  <a:schemeClr val="lt1"/>
                </a:solidFill>
              </a:rPr>
              <a:t>, so they are more likely to intervene in a similar way again. So, if they see somebody acting in a way that violates a social norm, by allowing their dog to foul a playground, for instance, and they publicly confront the perpetrator about it, they feel good afterwards. And while challenging a violator of your community’s social norms has its risks – you may get attacked – it also boosts your reputation.</a:t>
            </a:r>
            <a:endParaRPr lang="en-US" sz="1500">
              <a:solidFill>
                <a:schemeClr val="lt1"/>
              </a:solidFill>
            </a:endParaRPr>
          </a:p>
        </p:txBody>
      </p:sp>
      <p:sp>
        <p:nvSpPr>
          <p:cNvPr id="110" name="Google Shape;110;p20"/>
          <p:cNvSpPr txBox="1">
            <a:spLocks noGrp="1"/>
          </p:cNvSpPr>
          <p:nvPr>
            <p:ph type="body" idx="1"/>
          </p:nvPr>
        </p:nvSpPr>
        <p:spPr>
          <a:xfrm>
            <a:off x="311700" y="813147"/>
            <a:ext cx="3642713" cy="4106962"/>
          </a:xfrm>
          <a:prstGeom prst="rect">
            <a:avLst/>
          </a:prstGeom>
        </p:spPr>
        <p:txBody>
          <a:bodyPr spcFirstLastPara="1" wrap="square" lIns="91425" tIns="91425" rIns="91425" bIns="91425" anchor="t" anchorCtr="0">
            <a:normAutofit fontScale="85000" lnSpcReduction="10000"/>
          </a:bodyPr>
          <a:lstStyle/>
          <a:p>
            <a:pPr marL="0" indent="0">
              <a:lnSpc>
                <a:spcPct val="170000"/>
              </a:lnSpc>
              <a:spcAft>
                <a:spcPts val="1200"/>
              </a:spcAft>
              <a:buNone/>
            </a:pPr>
            <a:r>
              <a:rPr lang="en" sz="1800" dirty="0">
                <a:solidFill>
                  <a:schemeClr val="tx1"/>
                </a:solidFill>
              </a:rPr>
              <a:t>In her article “Why Good People Turn Bad Online," Vince discusses how when individuals act on their sense of moral indignation—such as speaking up when someone lets their pet make a mess on a playground—they experience a positive neurological response in their brain's reward system. Not only does moral outrage feel good, Vince suggests, but also it can boost how others see you.</a:t>
            </a:r>
            <a:endParaRPr lang="en-US">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1"/>
          <p:cNvSpPr txBox="1">
            <a:spLocks noGrp="1"/>
          </p:cNvSpPr>
          <p:nvPr>
            <p:ph type="title"/>
          </p:nvPr>
        </p:nvSpPr>
        <p:spPr>
          <a:xfrm>
            <a:off x="265500" y="1823507"/>
            <a:ext cx="4045200" cy="1509600"/>
          </a:xfrm>
          <a:prstGeom prst="rect">
            <a:avLst/>
          </a:prstGeom>
        </p:spPr>
        <p:txBody>
          <a:bodyPr spcFirstLastPara="1" wrap="square" lIns="91425" tIns="91425" rIns="91425" bIns="91425" anchor="b" anchorCtr="0">
            <a:normAutofit/>
          </a:bodyPr>
          <a:lstStyle/>
          <a:p>
            <a:r>
              <a:rPr lang="en" dirty="0"/>
              <a:t>Examples: </a:t>
            </a:r>
            <a:br>
              <a:rPr lang="en" dirty="0"/>
            </a:br>
            <a:r>
              <a:rPr lang="en" dirty="0"/>
              <a:t>Your Turn!</a:t>
            </a:r>
            <a:endParaRPr lang="en-US"/>
          </a:p>
        </p:txBody>
      </p:sp>
      <p:sp>
        <p:nvSpPr>
          <p:cNvPr id="118" name="Google Shape;118;p21"/>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p>
            <a:pPr marL="0" indent="0">
              <a:lnSpc>
                <a:spcPct val="114999"/>
              </a:lnSpc>
              <a:spcAft>
                <a:spcPts val="1200"/>
              </a:spcAft>
              <a:buNone/>
            </a:pPr>
            <a:r>
              <a:rPr lang="en" dirty="0"/>
              <a:t>Read this additional excerpt from the article “Why Good People Turn Bad Online" by Gaia Vince on the following slides. Then summarize and paraphrase the information in your own words.</a:t>
            </a:r>
            <a:endParaRPr lang="en-US" dirty="0"/>
          </a:p>
        </p:txBody>
      </p:sp>
    </p:spTree>
  </p:cSld>
  <p:clrMapOvr>
    <a:masterClrMapping/>
  </p:clrMapOvr>
</p:sld>
</file>

<file path=ppt/theme/theme1.xml><?xml version="1.0" encoding="utf-8"?>
<a:theme xmlns:a="http://schemas.openxmlformats.org/drawingml/2006/main" name="Spearmint">
  <a:themeElements>
    <a:clrScheme name="Spearmint">
      <a:dk1>
        <a:srgbClr val="202729"/>
      </a:dk1>
      <a:lt1>
        <a:srgbClr val="FFFFFF"/>
      </a:lt1>
      <a:dk2>
        <a:srgbClr val="4BA173"/>
      </a:dk2>
      <a:lt2>
        <a:srgbClr val="63D297"/>
      </a:lt2>
      <a:accent1>
        <a:srgbClr val="353744"/>
      </a:accent1>
      <a:accent2>
        <a:srgbClr val="424242"/>
      </a:accent2>
      <a:accent3>
        <a:srgbClr val="616161"/>
      </a:accent3>
      <a:accent4>
        <a:srgbClr val="999999"/>
      </a:accent4>
      <a:accent5>
        <a:srgbClr val="FF5252"/>
      </a:accent5>
      <a:accent6>
        <a:srgbClr val="FFF176"/>
      </a:accent6>
      <a:hlink>
        <a:srgbClr val="FF5252"/>
      </a:hlink>
      <a:folHlink>
        <a:srgbClr val="FF525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13</Slides>
  <Notes>12</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Spearmint</vt:lpstr>
      <vt:lpstr>Summarizing and Paraphrasing</vt:lpstr>
      <vt:lpstr>Learning Objectives</vt:lpstr>
      <vt:lpstr>Introduction</vt:lpstr>
      <vt:lpstr>What is the difference?</vt:lpstr>
      <vt:lpstr>When To Summarize and Paraphrase</vt:lpstr>
      <vt:lpstr>Examples</vt:lpstr>
      <vt:lpstr>Summarizing Example</vt:lpstr>
      <vt:lpstr>Paraphrasing Example</vt:lpstr>
      <vt:lpstr>Examples:  Your Turn!</vt:lpstr>
      <vt:lpstr>You Do: Summarizing</vt:lpstr>
      <vt:lpstr>You Do: Paraphrasing</vt:lpstr>
      <vt:lpstr>Citing Sources</vt:lpstr>
      <vt:lpstr>Information for Attribution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Summarizing and Paraphrasing</dc:title>
  <cp:revision>201</cp:revision>
  <dcterms:modified xsi:type="dcterms:W3CDTF">2024-08-05T01:00:58Z</dcterms:modified>
</cp:coreProperties>
</file>