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Proxima Nova"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507D53-B4A5-F292-A0E3-C5C160C9AE2D}" v="92" dt="2024-08-04T01:14:20.4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2b0bbf0c3d_0_1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2b0bbf0c3d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2b0bbf0c3d_0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2b0bbf0c3d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78c16980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78c1698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78c16980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78c1698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44040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2b0bbf0c3d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2b0bbf0c3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2b0bbf0c3d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2b0bbf0c3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2b0bbf0c3d_0_1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2b0bbf0c3d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55b8f3d2f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55b8f3d2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2b0bbf0c3d_0_1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2b0bbf0c3d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b0bbf0c3d_0_1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b0bbf0c3d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2b0bbf0c3d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2b0bbf0c3d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2b0bbf0c3d_0_1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2b0bbf0c3d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6" name="Google Shape;16;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1" name="Google Shape;41;p9"/>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Thesis Statements</a:t>
            </a:r>
            <a:endParaRPr/>
          </a:p>
        </p:txBody>
      </p:sp>
      <p:sp>
        <p:nvSpPr>
          <p:cNvPr id="60" name="Google Shape;60;p13"/>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An Introduction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Thesis Practice Activity #1</a:t>
            </a:r>
            <a:endParaRPr b="1"/>
          </a:p>
          <a:p>
            <a:pPr marL="0" lvl="0" indent="0" algn="l" rtl="0">
              <a:spcBef>
                <a:spcPts val="0"/>
              </a:spcBef>
              <a:spcAft>
                <a:spcPts val="0"/>
              </a:spcAft>
              <a:buNone/>
            </a:pPr>
            <a:endParaRPr/>
          </a:p>
        </p:txBody>
      </p:sp>
      <p:sp>
        <p:nvSpPr>
          <p:cNvPr id="114" name="Google Shape;114;p22"/>
          <p:cNvSpPr txBox="1">
            <a:spLocks noGrp="1"/>
          </p:cNvSpPr>
          <p:nvPr>
            <p:ph type="body" idx="1"/>
          </p:nvPr>
        </p:nvSpPr>
        <p:spPr>
          <a:xfrm>
            <a:off x="311700" y="1152475"/>
            <a:ext cx="45873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dirty="0">
                <a:solidFill>
                  <a:schemeClr val="tx1"/>
                </a:solidFill>
              </a:rPr>
              <a:t>Revise the following thesis statements.</a:t>
            </a:r>
            <a:endParaRPr lang="en-US" dirty="0">
              <a:solidFill>
                <a:schemeClr val="tx1"/>
              </a:solidFill>
            </a:endParaRPr>
          </a:p>
          <a:p>
            <a:pPr marL="457200" lvl="0" indent="-342900" algn="l" rtl="0">
              <a:spcBef>
                <a:spcPts val="1200"/>
              </a:spcBef>
              <a:spcAft>
                <a:spcPts val="0"/>
              </a:spcAft>
              <a:buSzPts val="1800"/>
              <a:buAutoNum type="arabicPeriod"/>
            </a:pPr>
            <a:r>
              <a:rPr lang="en" i="1" dirty="0">
                <a:solidFill>
                  <a:schemeClr val="tx1"/>
                </a:solidFill>
              </a:rPr>
              <a:t>This essay will examine the effects of a healthy work-life balance.</a:t>
            </a:r>
            <a:endParaRPr i="1" dirty="0">
              <a:solidFill>
                <a:schemeClr val="tx1"/>
              </a:solidFill>
            </a:endParaRPr>
          </a:p>
          <a:p>
            <a:pPr marL="457200" lvl="0" indent="-342900" algn="l" rtl="0">
              <a:spcBef>
                <a:spcPts val="1000"/>
              </a:spcBef>
              <a:spcAft>
                <a:spcPts val="0"/>
              </a:spcAft>
              <a:buSzPts val="1800"/>
              <a:buAutoNum type="arabicPeriod"/>
            </a:pPr>
            <a:r>
              <a:rPr lang="en" i="1" dirty="0">
                <a:solidFill>
                  <a:schemeClr val="tx1"/>
                </a:solidFill>
              </a:rPr>
              <a:t>Do you think cosmetic companies should test their products on animals?</a:t>
            </a:r>
            <a:endParaRPr i="1" dirty="0">
              <a:solidFill>
                <a:schemeClr val="tx1"/>
              </a:solidFill>
            </a:endParaRPr>
          </a:p>
          <a:p>
            <a:pPr marL="457200" lvl="0" indent="-342900" algn="l" rtl="0">
              <a:spcBef>
                <a:spcPts val="1000"/>
              </a:spcBef>
              <a:spcAft>
                <a:spcPts val="1000"/>
              </a:spcAft>
              <a:buSzPts val="1800"/>
              <a:buAutoNum type="arabicPeriod"/>
            </a:pPr>
            <a:r>
              <a:rPr lang="en" i="1" dirty="0">
                <a:solidFill>
                  <a:schemeClr val="tx1"/>
                </a:solidFill>
              </a:rPr>
              <a:t>Collegiate athletes should be paid because they help generate revenue for universities, but many of them also receive scholarship benefits. </a:t>
            </a:r>
            <a:endParaRPr i="1" dirty="0">
              <a:solidFill>
                <a:schemeClr val="tx1"/>
              </a:solidFill>
            </a:endParaRPr>
          </a:p>
        </p:txBody>
      </p:sp>
      <p:sp>
        <p:nvSpPr>
          <p:cNvPr id="115" name="Google Shape;115;p22"/>
          <p:cNvSpPr txBox="1">
            <a:spLocks noGrp="1"/>
          </p:cNvSpPr>
          <p:nvPr>
            <p:ph type="body" idx="1"/>
          </p:nvPr>
        </p:nvSpPr>
        <p:spPr>
          <a:xfrm>
            <a:off x="4899000" y="1152475"/>
            <a:ext cx="3999900" cy="34164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100" b="1" dirty="0">
                <a:solidFill>
                  <a:schemeClr val="tx1"/>
                </a:solidFill>
              </a:rPr>
              <a:t>Keep in mind that a thesis IS…</a:t>
            </a:r>
            <a:endParaRPr lang="en-US" sz="2100" b="1">
              <a:solidFill>
                <a:schemeClr val="tx1"/>
              </a:solidFill>
            </a:endParaRPr>
          </a:p>
          <a:p>
            <a:pPr marL="457200" lvl="0" indent="-330200" algn="l" rtl="0">
              <a:spcBef>
                <a:spcPts val="1200"/>
              </a:spcBef>
              <a:spcAft>
                <a:spcPts val="0"/>
              </a:spcAft>
              <a:buClr>
                <a:schemeClr val="lt1"/>
              </a:buClr>
              <a:buSzPts val="1600"/>
              <a:buChar char="●"/>
            </a:pPr>
            <a:r>
              <a:rPr lang="en" sz="2100" dirty="0">
                <a:solidFill>
                  <a:schemeClr val="tx1"/>
                </a:solidFill>
              </a:rPr>
              <a:t>The main point or argument</a:t>
            </a:r>
            <a:endParaRPr sz="2100">
              <a:solidFill>
                <a:schemeClr val="tx1"/>
              </a:solidFill>
            </a:endParaRPr>
          </a:p>
          <a:p>
            <a:pPr marL="457200" lvl="0" indent="-330200" algn="l" rtl="0">
              <a:spcBef>
                <a:spcPts val="1000"/>
              </a:spcBef>
              <a:spcAft>
                <a:spcPts val="0"/>
              </a:spcAft>
              <a:buClr>
                <a:schemeClr val="lt1"/>
              </a:buClr>
              <a:buSzPts val="1600"/>
              <a:buChar char="●"/>
            </a:pPr>
            <a:r>
              <a:rPr lang="en" sz="2100" dirty="0">
                <a:solidFill>
                  <a:schemeClr val="tx1"/>
                </a:solidFill>
              </a:rPr>
              <a:t>Clear and specific</a:t>
            </a:r>
            <a:endParaRPr sz="2100">
              <a:solidFill>
                <a:schemeClr val="tx1"/>
              </a:solidFill>
            </a:endParaRPr>
          </a:p>
          <a:p>
            <a:pPr marL="457200" lvl="0" indent="-330200" algn="l" rtl="0">
              <a:spcBef>
                <a:spcPts val="1000"/>
              </a:spcBef>
              <a:spcAft>
                <a:spcPts val="0"/>
              </a:spcAft>
              <a:buClr>
                <a:schemeClr val="lt1"/>
              </a:buClr>
              <a:buSzPts val="1600"/>
              <a:buChar char="●"/>
            </a:pPr>
            <a:r>
              <a:rPr lang="en" sz="2100" dirty="0">
                <a:solidFill>
                  <a:schemeClr val="tx1"/>
                </a:solidFill>
              </a:rPr>
              <a:t>Supported by details, evidence, and examples</a:t>
            </a:r>
            <a:endParaRPr sz="2100">
              <a:solidFill>
                <a:schemeClr val="tx1"/>
              </a:solidFill>
            </a:endParaRPr>
          </a:p>
          <a:p>
            <a:pPr marL="457200" lvl="0" indent="-330200" algn="l" rtl="0">
              <a:spcBef>
                <a:spcPts val="1000"/>
              </a:spcBef>
              <a:spcAft>
                <a:spcPts val="1000"/>
              </a:spcAft>
              <a:buClr>
                <a:schemeClr val="lt1"/>
              </a:buClr>
              <a:buSzPts val="1600"/>
              <a:buChar char="●"/>
            </a:pPr>
            <a:r>
              <a:rPr lang="en" sz="2100" dirty="0">
                <a:solidFill>
                  <a:schemeClr val="tx1"/>
                </a:solidFill>
              </a:rPr>
              <a:t>Written as a declarative sentence</a:t>
            </a:r>
            <a:endParaRPr sz="210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49800" y="191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Thesis Practice Activity #2</a:t>
            </a:r>
            <a:endParaRPr b="1"/>
          </a:p>
        </p:txBody>
      </p:sp>
      <p:sp>
        <p:nvSpPr>
          <p:cNvPr id="121" name="Google Shape;121;p23"/>
          <p:cNvSpPr txBox="1">
            <a:spLocks noGrp="1"/>
          </p:cNvSpPr>
          <p:nvPr>
            <p:ph type="body" idx="1"/>
          </p:nvPr>
        </p:nvSpPr>
        <p:spPr>
          <a:xfrm>
            <a:off x="349800" y="758775"/>
            <a:ext cx="8520600" cy="4199566"/>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dirty="0">
                <a:solidFill>
                  <a:schemeClr val="tx1"/>
                </a:solidFill>
              </a:rPr>
              <a:t>Use a topic for an upcoming assignment, or choose one of the following:</a:t>
            </a:r>
            <a:endParaRPr lang="en-US">
              <a:solidFill>
                <a:schemeClr val="tx1"/>
              </a:solidFill>
            </a:endParaRPr>
          </a:p>
          <a:p>
            <a:pPr marL="914400" lvl="1" indent="-317500" algn="l" rtl="0">
              <a:spcBef>
                <a:spcPts val="0"/>
              </a:spcBef>
              <a:spcAft>
                <a:spcPts val="0"/>
              </a:spcAft>
              <a:buSzPts val="1400"/>
              <a:buAutoNum type="alphaLcPeriod"/>
            </a:pPr>
            <a:r>
              <a:rPr lang="en" sz="1800" dirty="0">
                <a:solidFill>
                  <a:schemeClr val="tx1"/>
                </a:solidFill>
              </a:rPr>
              <a:t>The role of Artificial Intelligence (AI) in education</a:t>
            </a:r>
            <a:endParaRPr sz="1800">
              <a:solidFill>
                <a:schemeClr val="tx1"/>
              </a:solidFill>
            </a:endParaRPr>
          </a:p>
          <a:p>
            <a:pPr marL="914400" lvl="1" indent="-317500" algn="l" rtl="0">
              <a:spcBef>
                <a:spcPts val="0"/>
              </a:spcBef>
              <a:spcAft>
                <a:spcPts val="0"/>
              </a:spcAft>
              <a:buSzPts val="1400"/>
              <a:buAutoNum type="alphaLcPeriod"/>
            </a:pPr>
            <a:r>
              <a:rPr lang="en" sz="1800" dirty="0">
                <a:solidFill>
                  <a:schemeClr val="tx1"/>
                </a:solidFill>
              </a:rPr>
              <a:t>The importance of socio-emotional health in teens</a:t>
            </a:r>
            <a:endParaRPr sz="1800">
              <a:solidFill>
                <a:schemeClr val="tx1"/>
              </a:solidFill>
            </a:endParaRPr>
          </a:p>
          <a:p>
            <a:pPr marL="914400" lvl="1" indent="-317500" algn="l" rtl="0">
              <a:spcBef>
                <a:spcPts val="0"/>
              </a:spcBef>
              <a:spcAft>
                <a:spcPts val="0"/>
              </a:spcAft>
              <a:buSzPts val="1400"/>
              <a:buAutoNum type="alphaLcPeriod"/>
            </a:pPr>
            <a:r>
              <a:rPr lang="en" sz="1800" dirty="0">
                <a:solidFill>
                  <a:schemeClr val="tx1"/>
                </a:solidFill>
              </a:rPr>
              <a:t>The influence of the media and its impact on culture</a:t>
            </a:r>
            <a:endParaRPr sz="1800">
              <a:solidFill>
                <a:schemeClr val="tx1"/>
              </a:solidFill>
            </a:endParaRPr>
          </a:p>
          <a:p>
            <a:pPr marL="457200" lvl="0" indent="-342900" algn="l" rtl="0">
              <a:spcBef>
                <a:spcPts val="1000"/>
              </a:spcBef>
              <a:spcAft>
                <a:spcPts val="0"/>
              </a:spcAft>
              <a:buSzPts val="1800"/>
              <a:buAutoNum type="arabicPeriod"/>
            </a:pPr>
            <a:r>
              <a:rPr lang="en" dirty="0">
                <a:solidFill>
                  <a:schemeClr val="tx1"/>
                </a:solidFill>
              </a:rPr>
              <a:t>Set a timer for 2-3 minutes, and make a list of ideas, details, and examples about your selected topic. </a:t>
            </a:r>
            <a:endParaRPr>
              <a:solidFill>
                <a:schemeClr val="tx1"/>
              </a:solidFill>
            </a:endParaRPr>
          </a:p>
          <a:p>
            <a:pPr marL="457200" lvl="0" indent="-342900" algn="l" rtl="0">
              <a:spcBef>
                <a:spcPts val="1000"/>
              </a:spcBef>
              <a:spcAft>
                <a:spcPts val="0"/>
              </a:spcAft>
              <a:buSzPts val="1800"/>
              <a:buAutoNum type="arabicPeriod"/>
            </a:pPr>
            <a:r>
              <a:rPr lang="en" dirty="0">
                <a:solidFill>
                  <a:schemeClr val="tx1"/>
                </a:solidFill>
              </a:rPr>
              <a:t>Review your entire list, and circle the top two or three ideas related to your topic.</a:t>
            </a:r>
            <a:endParaRPr>
              <a:solidFill>
                <a:schemeClr val="tx1"/>
              </a:solidFill>
            </a:endParaRPr>
          </a:p>
          <a:p>
            <a:pPr marL="457200" lvl="0" indent="-342900" algn="l" rtl="0">
              <a:spcBef>
                <a:spcPts val="1000"/>
              </a:spcBef>
              <a:spcAft>
                <a:spcPts val="0"/>
              </a:spcAft>
              <a:buSzPts val="1800"/>
              <a:buAutoNum type="arabicPeriod"/>
            </a:pPr>
            <a:r>
              <a:rPr lang="en" dirty="0">
                <a:solidFill>
                  <a:schemeClr val="tx1"/>
                </a:solidFill>
              </a:rPr>
              <a:t>Use the ideas you circled to write three potential thesis statements for your essay.</a:t>
            </a:r>
            <a:endParaRPr>
              <a:solidFill>
                <a:schemeClr val="tx1"/>
              </a:solidFill>
            </a:endParaRPr>
          </a:p>
          <a:p>
            <a:pPr marL="457200" lvl="0" indent="-342900" algn="l" rtl="0">
              <a:spcBef>
                <a:spcPts val="1000"/>
              </a:spcBef>
              <a:spcAft>
                <a:spcPts val="1000"/>
              </a:spcAft>
              <a:buSzPts val="1800"/>
              <a:buAutoNum type="arabicPeriod"/>
            </a:pPr>
            <a:r>
              <a:rPr lang="en" dirty="0">
                <a:solidFill>
                  <a:schemeClr val="tx1"/>
                </a:solidFill>
              </a:rPr>
              <a:t>Share your thesis statements with a partner or small group for feedback. </a:t>
            </a:r>
            <a:endParaRPr>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Revising Your Thesis Statement</a:t>
            </a:r>
            <a:endParaRPr b="1"/>
          </a:p>
        </p:txBody>
      </p:sp>
      <p:sp>
        <p:nvSpPr>
          <p:cNvPr id="127" name="Google Shape;127;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000" dirty="0">
                <a:solidFill>
                  <a:schemeClr val="tx1"/>
                </a:solidFill>
              </a:rPr>
              <a:t>A thesis statement is a work in progress until an essay reaches the publishing stage of the writing process. It is perfectly acceptable, and highly encouraged, to revise your thesis statement as your writing on a topic evolves. This will strengthen your thesis statement and ensure that it covers exactly what you intend to communicate to your audience. </a:t>
            </a:r>
            <a:endParaRPr lang="en-US" sz="200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r>
              <a:rPr lang="en" b="1" dirty="0"/>
              <a:t>Information for Attribution:</a:t>
            </a:r>
            <a:endParaRPr lang="en-US" dirty="0"/>
          </a:p>
        </p:txBody>
      </p:sp>
      <p:sp>
        <p:nvSpPr>
          <p:cNvPr id="127" name="Google Shape;127;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indent="0">
              <a:lnSpc>
                <a:spcPct val="114999"/>
              </a:lnSpc>
              <a:spcAft>
                <a:spcPts val="1200"/>
              </a:spcAft>
              <a:buNone/>
            </a:pPr>
            <a:r>
              <a:rPr lang="en" sz="2000" dirty="0">
                <a:solidFill>
                  <a:schemeClr val="tx1"/>
                </a:solidFill>
              </a:rPr>
              <a:t>Morley, Brandi and Claire Carly-Miles. "Thesis Statements [Lesson]." </a:t>
            </a:r>
            <a:r>
              <a:rPr lang="en" sz="2000" i="1" dirty="0">
                <a:solidFill>
                  <a:schemeClr val="tx1"/>
                </a:solidFill>
              </a:rPr>
              <a:t>Strategies, Skills and Models for Student Success in Writing and Reading Comprehension</a:t>
            </a:r>
            <a:r>
              <a:rPr lang="en" sz="2000" dirty="0">
                <a:solidFill>
                  <a:schemeClr val="tx1"/>
                </a:solidFill>
              </a:rPr>
              <a:t>. College Station: Texas A&amp;M University, 2024. This work is licensed with a Creative Commons Attribution 4.0 International License (</a:t>
            </a:r>
            <a:r>
              <a:rPr lang="en" sz="2000" dirty="0">
                <a:solidFill>
                  <a:schemeClr val="tx1"/>
                </a:solidFill>
                <a:hlinkClick r:id="rId3">
                  <a:extLst>
                    <a:ext uri="{A12FA001-AC4F-418D-AE19-62706E023703}">
                      <ahyp:hlinkClr xmlns:ahyp="http://schemas.microsoft.com/office/drawing/2018/hyperlinkcolor" val="tx"/>
                    </a:ext>
                  </a:extLst>
                </a:hlinkClick>
              </a:rPr>
              <a:t>CC BY 4.0</a:t>
            </a:r>
            <a:r>
              <a:rPr lang="en" sz="2000" dirty="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30954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r>
              <a:rPr lang="en" b="1" dirty="0"/>
              <a:t>Learning Objectives</a:t>
            </a:r>
            <a:endParaRPr lang="en-US" dirty="0"/>
          </a:p>
        </p:txBody>
      </p:sp>
      <p:sp>
        <p:nvSpPr>
          <p:cNvPr id="66" name="Google Shape;66;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a:lnSpc>
                <a:spcPct val="150000"/>
              </a:lnSpc>
              <a:spcAft>
                <a:spcPts val="1200"/>
              </a:spcAft>
              <a:buNone/>
            </a:pPr>
            <a:r>
              <a:rPr lang="en" dirty="0">
                <a:solidFill>
                  <a:srgbClr val="202729"/>
                </a:solidFill>
              </a:rPr>
              <a:t>Upon successful completion of this lesson, students will:</a:t>
            </a:r>
            <a:endParaRPr lang="en-US" dirty="0">
              <a:solidFill>
                <a:srgbClr val="202729"/>
              </a:solidFill>
            </a:endParaRPr>
          </a:p>
          <a:p>
            <a:pPr>
              <a:lnSpc>
                <a:spcPct val="150000"/>
              </a:lnSpc>
              <a:spcAft>
                <a:spcPts val="1200"/>
              </a:spcAft>
            </a:pPr>
            <a:r>
              <a:rPr lang="en" dirty="0">
                <a:solidFill>
                  <a:srgbClr val="202729"/>
                </a:solidFill>
              </a:rPr>
              <a:t>revise ineffective thesis statements to improve their clarity, specificity, and </a:t>
            </a:r>
            <a:r>
              <a:rPr lang="en" dirty="0" err="1">
                <a:solidFill>
                  <a:srgbClr val="202729"/>
                </a:solidFill>
              </a:rPr>
              <a:t>arguability</a:t>
            </a:r>
            <a:r>
              <a:rPr lang="en" dirty="0">
                <a:solidFill>
                  <a:srgbClr val="202729"/>
                </a:solidFill>
              </a:rPr>
              <a:t>.</a:t>
            </a:r>
            <a:endParaRPr lang="en-US" dirty="0">
              <a:solidFill>
                <a:srgbClr val="202729"/>
              </a:solidFill>
            </a:endParaRPr>
          </a:p>
          <a:p>
            <a:pPr>
              <a:lnSpc>
                <a:spcPct val="150000"/>
              </a:lnSpc>
              <a:spcAft>
                <a:spcPts val="1200"/>
              </a:spcAft>
            </a:pPr>
            <a:r>
              <a:rPr lang="en" dirty="0">
                <a:solidFill>
                  <a:srgbClr val="202729"/>
                </a:solidFill>
              </a:rPr>
              <a:t>compose original thesis statements that align with the characteristics of effective thesis statements.</a:t>
            </a:r>
            <a:endParaRPr lang="en-US" dirty="0">
              <a:solidFill>
                <a:srgbClr val="20272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What is a thesis statement?</a:t>
            </a:r>
            <a:endParaRPr b="1"/>
          </a:p>
        </p:txBody>
      </p:sp>
      <p:sp>
        <p:nvSpPr>
          <p:cNvPr id="72" name="Google Shape;72;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solidFill>
                  <a:srgbClr val="202729"/>
                </a:solidFill>
              </a:rPr>
              <a:t>A </a:t>
            </a:r>
            <a:r>
              <a:rPr lang="en" b="1">
                <a:solidFill>
                  <a:srgbClr val="202729"/>
                </a:solidFill>
              </a:rPr>
              <a:t>thesis statement</a:t>
            </a:r>
            <a:r>
              <a:rPr lang="en">
                <a:solidFill>
                  <a:srgbClr val="202729"/>
                </a:solidFill>
              </a:rPr>
              <a:t> is the main point or argument of an essay. It lets the reader know and understand what the writer is trying to communicate. Typically, the thesis statement is found in the introduction or somewhere at the beginning of the essay.    </a:t>
            </a:r>
            <a:endParaRPr>
              <a:solidFill>
                <a:srgbClr val="20272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What a Thesis IS and IS NOT</a:t>
            </a:r>
            <a:endParaRPr b="1"/>
          </a:p>
        </p:txBody>
      </p:sp>
      <p:sp>
        <p:nvSpPr>
          <p:cNvPr id="78" name="Google Shape;78;p16"/>
          <p:cNvSpPr txBox="1">
            <a:spLocks noGrp="1"/>
          </p:cNvSpPr>
          <p:nvPr>
            <p:ph type="body" idx="1"/>
          </p:nvPr>
        </p:nvSpPr>
        <p:spPr>
          <a:xfrm>
            <a:off x="311700" y="1152475"/>
            <a:ext cx="3999900" cy="3416400"/>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100" b="1" dirty="0">
                <a:solidFill>
                  <a:schemeClr val="tx1"/>
                </a:solidFill>
              </a:rPr>
              <a:t>A thesis IS…</a:t>
            </a:r>
            <a:endParaRPr lang="en-US" sz="2100" b="1">
              <a:solidFill>
                <a:schemeClr val="tx1"/>
              </a:solidFill>
            </a:endParaRPr>
          </a:p>
          <a:p>
            <a:pPr marL="457200" lvl="0" indent="-330200" algn="l" rtl="0">
              <a:spcBef>
                <a:spcPts val="1200"/>
              </a:spcBef>
              <a:spcAft>
                <a:spcPts val="0"/>
              </a:spcAft>
              <a:buClr>
                <a:schemeClr val="lt1"/>
              </a:buClr>
              <a:buSzPts val="1600"/>
              <a:buChar char="●"/>
            </a:pPr>
            <a:r>
              <a:rPr lang="en" sz="2100" dirty="0">
                <a:solidFill>
                  <a:schemeClr val="tx1"/>
                </a:solidFill>
              </a:rPr>
              <a:t>The main point or argument</a:t>
            </a:r>
            <a:endParaRPr sz="2100">
              <a:solidFill>
                <a:schemeClr val="tx1"/>
              </a:solidFill>
            </a:endParaRPr>
          </a:p>
          <a:p>
            <a:pPr marL="457200" lvl="0" indent="-330200" algn="l" rtl="0">
              <a:spcBef>
                <a:spcPts val="1000"/>
              </a:spcBef>
              <a:spcAft>
                <a:spcPts val="0"/>
              </a:spcAft>
              <a:buClr>
                <a:schemeClr val="lt1"/>
              </a:buClr>
              <a:buSzPts val="1600"/>
              <a:buChar char="●"/>
            </a:pPr>
            <a:r>
              <a:rPr lang="en" sz="2100" dirty="0">
                <a:solidFill>
                  <a:schemeClr val="tx1"/>
                </a:solidFill>
              </a:rPr>
              <a:t>Clear and specific</a:t>
            </a:r>
            <a:endParaRPr sz="2100">
              <a:solidFill>
                <a:schemeClr val="tx1"/>
              </a:solidFill>
            </a:endParaRPr>
          </a:p>
          <a:p>
            <a:pPr marL="457200" lvl="0" indent="-330200" algn="l" rtl="0">
              <a:spcBef>
                <a:spcPts val="1000"/>
              </a:spcBef>
              <a:spcAft>
                <a:spcPts val="0"/>
              </a:spcAft>
              <a:buClr>
                <a:schemeClr val="lt1"/>
              </a:buClr>
              <a:buSzPts val="1600"/>
              <a:buChar char="●"/>
            </a:pPr>
            <a:r>
              <a:rPr lang="en" sz="2100" dirty="0">
                <a:solidFill>
                  <a:schemeClr val="tx1"/>
                </a:solidFill>
              </a:rPr>
              <a:t>Supported by details, evidence, and examples</a:t>
            </a:r>
            <a:endParaRPr sz="2100">
              <a:solidFill>
                <a:schemeClr val="tx1"/>
              </a:solidFill>
            </a:endParaRPr>
          </a:p>
          <a:p>
            <a:pPr marL="457200" lvl="0" indent="-330200" algn="l" rtl="0">
              <a:spcBef>
                <a:spcPts val="1000"/>
              </a:spcBef>
              <a:spcAft>
                <a:spcPts val="1000"/>
              </a:spcAft>
              <a:buClr>
                <a:schemeClr val="lt1"/>
              </a:buClr>
              <a:buSzPts val="1600"/>
              <a:buChar char="●"/>
            </a:pPr>
            <a:r>
              <a:rPr lang="en" sz="2100" dirty="0">
                <a:solidFill>
                  <a:schemeClr val="tx1"/>
                </a:solidFill>
              </a:rPr>
              <a:t>Written as a declarative sentence</a:t>
            </a:r>
            <a:endParaRPr sz="2100">
              <a:solidFill>
                <a:schemeClr val="tx1"/>
              </a:solidFill>
            </a:endParaRPr>
          </a:p>
        </p:txBody>
      </p:sp>
      <p:sp>
        <p:nvSpPr>
          <p:cNvPr id="79" name="Google Shape;79;p16"/>
          <p:cNvSpPr txBox="1">
            <a:spLocks noGrp="1"/>
          </p:cNvSpPr>
          <p:nvPr>
            <p:ph type="body" idx="2"/>
          </p:nvPr>
        </p:nvSpPr>
        <p:spPr>
          <a:xfrm>
            <a:off x="4832400" y="1152475"/>
            <a:ext cx="3999900" cy="3416400"/>
          </a:xfrm>
          <a:prstGeom prst="rect">
            <a:avLst/>
          </a:prstGeom>
          <a:solidFill>
            <a:schemeClr val="lt2"/>
          </a:solidFill>
          <a:ln w="19050"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r>
              <a:rPr lang="en" sz="2100" b="1" dirty="0">
                <a:solidFill>
                  <a:schemeClr val="tx1"/>
                </a:solidFill>
              </a:rPr>
              <a:t>A thesis IS NOT…</a:t>
            </a:r>
            <a:endParaRPr lang="en-US" sz="2100" b="1">
              <a:solidFill>
                <a:schemeClr val="tx1"/>
              </a:solidFill>
            </a:endParaRPr>
          </a:p>
          <a:p>
            <a:pPr marL="457200" lvl="0" indent="-330200" algn="l" rtl="0">
              <a:spcBef>
                <a:spcPts val="1200"/>
              </a:spcBef>
              <a:spcAft>
                <a:spcPts val="0"/>
              </a:spcAft>
              <a:buClr>
                <a:schemeClr val="lt1"/>
              </a:buClr>
              <a:buSzPts val="1600"/>
              <a:buChar char="●"/>
            </a:pPr>
            <a:r>
              <a:rPr lang="en" sz="2100" dirty="0">
                <a:solidFill>
                  <a:schemeClr val="tx1"/>
                </a:solidFill>
              </a:rPr>
              <a:t>Multiple points or two sides of an argument</a:t>
            </a:r>
            <a:endParaRPr sz="2100">
              <a:solidFill>
                <a:schemeClr val="tx1"/>
              </a:solidFill>
            </a:endParaRPr>
          </a:p>
          <a:p>
            <a:pPr marL="457200" lvl="0" indent="-330200" algn="l" rtl="0">
              <a:spcBef>
                <a:spcPts val="1000"/>
              </a:spcBef>
              <a:spcAft>
                <a:spcPts val="0"/>
              </a:spcAft>
              <a:buClr>
                <a:schemeClr val="lt1"/>
              </a:buClr>
              <a:buSzPts val="1600"/>
              <a:buChar char="●"/>
            </a:pPr>
            <a:r>
              <a:rPr lang="en" sz="2100" dirty="0">
                <a:solidFill>
                  <a:schemeClr val="tx1"/>
                </a:solidFill>
              </a:rPr>
              <a:t>Unclear and wordy</a:t>
            </a:r>
            <a:endParaRPr sz="2100">
              <a:solidFill>
                <a:schemeClr val="tx1"/>
              </a:solidFill>
            </a:endParaRPr>
          </a:p>
          <a:p>
            <a:pPr marL="457200" lvl="0" indent="-330200" algn="l" rtl="0">
              <a:spcBef>
                <a:spcPts val="1000"/>
              </a:spcBef>
              <a:spcAft>
                <a:spcPts val="0"/>
              </a:spcAft>
              <a:buClr>
                <a:schemeClr val="lt1"/>
              </a:buClr>
              <a:buSzPts val="1600"/>
              <a:buChar char="●"/>
            </a:pPr>
            <a:r>
              <a:rPr lang="en" sz="2100" dirty="0">
                <a:solidFill>
                  <a:schemeClr val="tx1"/>
                </a:solidFill>
              </a:rPr>
              <a:t>Indefensible</a:t>
            </a:r>
            <a:endParaRPr sz="2100">
              <a:solidFill>
                <a:schemeClr val="tx1"/>
              </a:solidFill>
            </a:endParaRPr>
          </a:p>
          <a:p>
            <a:pPr marL="457200" lvl="0" indent="-330200" algn="l" rtl="0">
              <a:spcBef>
                <a:spcPts val="1000"/>
              </a:spcBef>
              <a:spcAft>
                <a:spcPts val="1000"/>
              </a:spcAft>
              <a:buClr>
                <a:schemeClr val="lt1"/>
              </a:buClr>
              <a:buSzPts val="1600"/>
              <a:buChar char="●"/>
            </a:pPr>
            <a:r>
              <a:rPr lang="en" sz="2100" dirty="0">
                <a:solidFill>
                  <a:schemeClr val="tx1"/>
                </a:solidFill>
              </a:rPr>
              <a:t>Written as a question</a:t>
            </a:r>
            <a:endParaRPr sz="210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Thesis Statement vs. Topic Sentence</a:t>
            </a:r>
            <a:endParaRPr b="1"/>
          </a:p>
        </p:txBody>
      </p:sp>
      <p:sp>
        <p:nvSpPr>
          <p:cNvPr id="85" name="Google Shape;85;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solidFill>
                  <a:srgbClr val="202729"/>
                </a:solidFill>
              </a:rPr>
              <a:t>Think of the thesis statement as the main idea of the </a:t>
            </a:r>
            <a:r>
              <a:rPr lang="en" i="1">
                <a:solidFill>
                  <a:srgbClr val="202729"/>
                </a:solidFill>
              </a:rPr>
              <a:t>entire</a:t>
            </a:r>
            <a:r>
              <a:rPr lang="en">
                <a:solidFill>
                  <a:srgbClr val="202729"/>
                </a:solidFill>
              </a:rPr>
              <a:t> essay and a topic sentence as the main idea of an individual paragraph. Each topic sentence should be connected to the thesis statement and communicate to the reader what each paragraph will be about. </a:t>
            </a:r>
            <a:endParaRPr>
              <a:solidFill>
                <a:srgbClr val="20272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274950" y="1816950"/>
            <a:ext cx="4045200" cy="1509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b="1"/>
              <a:t>A Simple Formula for Writing a Thesis</a:t>
            </a:r>
            <a:endParaRPr b="1"/>
          </a:p>
        </p:txBody>
      </p:sp>
      <p:sp>
        <p:nvSpPr>
          <p:cNvPr id="91" name="Google Shape;91;p18"/>
          <p:cNvSpPr txBox="1">
            <a:spLocks noGrp="1"/>
          </p:cNvSpPr>
          <p:nvPr>
            <p:ph type="body" idx="2"/>
          </p:nvPr>
        </p:nvSpPr>
        <p:spPr>
          <a:xfrm>
            <a:off x="4681925" y="724200"/>
            <a:ext cx="4302900" cy="36951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2000">
                <a:solidFill>
                  <a:schemeClr val="lt1"/>
                </a:solidFill>
              </a:rPr>
              <a:t>subject of your writing </a:t>
            </a:r>
            <a:endParaRPr sz="2000">
              <a:solidFill>
                <a:schemeClr val="lt1"/>
              </a:solidFill>
            </a:endParaRPr>
          </a:p>
          <a:p>
            <a:pPr marL="0" lvl="0" indent="0" algn="ctr" rtl="0">
              <a:spcBef>
                <a:spcPts val="1200"/>
              </a:spcBef>
              <a:spcAft>
                <a:spcPts val="0"/>
              </a:spcAft>
              <a:buNone/>
            </a:pPr>
            <a:r>
              <a:rPr lang="en" sz="2600" b="1">
                <a:solidFill>
                  <a:schemeClr val="lt1"/>
                </a:solidFill>
              </a:rPr>
              <a:t>+</a:t>
            </a:r>
            <a:r>
              <a:rPr lang="en" sz="2000">
                <a:solidFill>
                  <a:schemeClr val="lt1"/>
                </a:solidFill>
              </a:rPr>
              <a:t> your focus/opinion on the subject </a:t>
            </a:r>
            <a:endParaRPr sz="2000">
              <a:solidFill>
                <a:schemeClr val="lt1"/>
              </a:solidFill>
            </a:endParaRPr>
          </a:p>
          <a:p>
            <a:pPr marL="0" lvl="0" indent="0" algn="ctr" rtl="0">
              <a:spcBef>
                <a:spcPts val="1200"/>
              </a:spcBef>
              <a:spcAft>
                <a:spcPts val="1200"/>
              </a:spcAft>
              <a:buNone/>
            </a:pPr>
            <a:r>
              <a:rPr lang="en" sz="2600" b="1">
                <a:solidFill>
                  <a:schemeClr val="lt1"/>
                </a:solidFill>
              </a:rPr>
              <a:t>=</a:t>
            </a:r>
            <a:r>
              <a:rPr lang="en" sz="2000">
                <a:solidFill>
                  <a:schemeClr val="lt1"/>
                </a:solidFill>
              </a:rPr>
              <a:t> thesis</a:t>
            </a:r>
            <a:endParaRPr sz="20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Examples of Thesis Statements</a:t>
            </a:r>
            <a:endParaRPr b="1"/>
          </a:p>
        </p:txBody>
      </p:sp>
      <p:sp>
        <p:nvSpPr>
          <p:cNvPr id="97" name="Google Shape;97;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2000" i="1" dirty="0">
                <a:solidFill>
                  <a:schemeClr val="tx1"/>
                </a:solidFill>
              </a:rPr>
              <a:t>Chick-Fil-A is a popular fast-food choice for many people due to its healthier food options and reliable customer service.</a:t>
            </a:r>
            <a:endParaRPr lang="en-US" sz="2000" i="1">
              <a:solidFill>
                <a:schemeClr val="tx1"/>
              </a:solidFill>
            </a:endParaRPr>
          </a:p>
          <a:p>
            <a:pPr marL="457200" lvl="0" indent="-342900" algn="l" rtl="0">
              <a:spcBef>
                <a:spcPts val="1000"/>
              </a:spcBef>
              <a:spcAft>
                <a:spcPts val="0"/>
              </a:spcAft>
              <a:buSzPts val="1800"/>
              <a:buChar char="●"/>
            </a:pPr>
            <a:r>
              <a:rPr lang="en" sz="2000" i="1" dirty="0">
                <a:solidFill>
                  <a:schemeClr val="tx1"/>
                </a:solidFill>
              </a:rPr>
              <a:t>Controlling the pet population through spaying and neutering is important because it helps prevent the birth of unwanted and neglected animals.</a:t>
            </a:r>
            <a:endParaRPr sz="2000" i="1">
              <a:solidFill>
                <a:schemeClr val="tx1"/>
              </a:solidFill>
            </a:endParaRPr>
          </a:p>
          <a:p>
            <a:pPr marL="457200" lvl="0" indent="-342900" algn="l" rtl="0">
              <a:spcBef>
                <a:spcPts val="1000"/>
              </a:spcBef>
              <a:spcAft>
                <a:spcPts val="0"/>
              </a:spcAft>
              <a:buSzPts val="1800"/>
              <a:buChar char="●"/>
            </a:pPr>
            <a:r>
              <a:rPr lang="en" sz="2000" i="1" dirty="0">
                <a:solidFill>
                  <a:schemeClr val="tx1"/>
                </a:solidFill>
              </a:rPr>
              <a:t>School districts should adopt a four-day week because it will attract highly qualified teachers and save money for the district.</a:t>
            </a:r>
            <a:endParaRPr sz="2000" i="1">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What comes first: the thesis or the evidence?</a:t>
            </a:r>
            <a:endParaRPr b="1"/>
          </a:p>
        </p:txBody>
      </p:sp>
      <p:sp>
        <p:nvSpPr>
          <p:cNvPr id="103" name="Google Shape;103;p20"/>
          <p:cNvSpPr txBox="1">
            <a:spLocks noGrp="1"/>
          </p:cNvSpPr>
          <p:nvPr>
            <p:ph type="body" idx="1"/>
          </p:nvPr>
        </p:nvSpPr>
        <p:spPr>
          <a:xfrm>
            <a:off x="308258" y="1014458"/>
            <a:ext cx="8520600" cy="376353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solidFill>
                  <a:schemeClr val="tx1"/>
                </a:solidFill>
              </a:rPr>
              <a:t>There are two ways you can write a thesis statement.</a:t>
            </a:r>
            <a:endParaRPr lang="en-US" sz="2000">
              <a:solidFill>
                <a:schemeClr val="tx1"/>
              </a:solidFill>
            </a:endParaRPr>
          </a:p>
          <a:p>
            <a:pPr marL="457200" lvl="0" indent="-342900" algn="l" rtl="0">
              <a:spcBef>
                <a:spcPts val="1200"/>
              </a:spcBef>
              <a:spcAft>
                <a:spcPts val="0"/>
              </a:spcAft>
              <a:buSzPts val="1800"/>
              <a:buAutoNum type="arabicPeriod"/>
            </a:pPr>
            <a:r>
              <a:rPr lang="en" sz="2000" dirty="0">
                <a:solidFill>
                  <a:schemeClr val="tx1"/>
                </a:solidFill>
              </a:rPr>
              <a:t>Make an assertion about a topic or argument, and then develop/research evidence to support your assertion.</a:t>
            </a:r>
            <a:endParaRPr sz="2000">
              <a:solidFill>
                <a:schemeClr val="tx1"/>
              </a:solidFill>
            </a:endParaRPr>
          </a:p>
          <a:p>
            <a:pPr marL="457200" lvl="0" indent="-342900" algn="l" rtl="0">
              <a:spcBef>
                <a:spcPts val="1200"/>
              </a:spcBef>
              <a:spcAft>
                <a:spcPts val="0"/>
              </a:spcAft>
              <a:buSzPts val="1800"/>
              <a:buAutoNum type="arabicPeriod" startAt="2"/>
            </a:pPr>
            <a:r>
              <a:rPr lang="en" sz="2000" dirty="0">
                <a:solidFill>
                  <a:schemeClr val="tx1"/>
                </a:solidFill>
              </a:rPr>
              <a:t>Study the available evidence, and then form your thesis statement based on your analysis. </a:t>
            </a:r>
            <a:endParaRPr sz="2000" dirty="0">
              <a:solidFill>
                <a:schemeClr val="tx1"/>
              </a:solidFill>
            </a:endParaRPr>
          </a:p>
          <a:p>
            <a:pPr marL="0" lvl="0" indent="0" algn="l" rtl="0">
              <a:spcBef>
                <a:spcPts val="1200"/>
              </a:spcBef>
              <a:spcAft>
                <a:spcPts val="1200"/>
              </a:spcAft>
              <a:buNone/>
            </a:pPr>
            <a:r>
              <a:rPr lang="en" sz="2000" i="1" dirty="0">
                <a:solidFill>
                  <a:schemeClr val="tx1"/>
                </a:solidFill>
              </a:rPr>
              <a:t>While there is no right or wrong way to construct a thesis, your individual style and experiences with writing will influence your choice. It is important to revise the thesis as needed throughout the writing process to make certain it communicates the main point or argument.  </a:t>
            </a:r>
            <a:endParaRPr sz="2000" i="1"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Let’s practice!</a:t>
            </a:r>
            <a:endParaRP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13</Slides>
  <Notes>13</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Spearmint</vt:lpstr>
      <vt:lpstr>Thesis Statements</vt:lpstr>
      <vt:lpstr>Learning Objectives</vt:lpstr>
      <vt:lpstr>What is a thesis statement?</vt:lpstr>
      <vt:lpstr>What a Thesis IS and IS NOT</vt:lpstr>
      <vt:lpstr>Thesis Statement vs. Topic Sentence</vt:lpstr>
      <vt:lpstr>A Simple Formula for Writing a Thesis</vt:lpstr>
      <vt:lpstr>Examples of Thesis Statements</vt:lpstr>
      <vt:lpstr>What comes first: the thesis or the evidence?</vt:lpstr>
      <vt:lpstr>Let’s practice!</vt:lpstr>
      <vt:lpstr>Thesis Practice Activity #1 </vt:lpstr>
      <vt:lpstr>Thesis Practice Activity #2</vt:lpstr>
      <vt:lpstr>Revising Your Thesis Statement</vt:lpstr>
      <vt:lpstr>Information for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Statements</dc:title>
  <cp:revision>36</cp:revision>
  <dcterms:modified xsi:type="dcterms:W3CDTF">2024-08-04T01:14:41Z</dcterms:modified>
</cp:coreProperties>
</file>