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5394"/>
    <a:srgbClr val="0B5394"/>
    <a:srgbClr val="B8A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CB71D8-BEDF-F0B2-E4AF-5FC4BF70CBA2}" v="32" dt="2024-03-29T17:07:04.354"/>
    <p1510:client id="{C6D56B66-6DF6-B5C8-1CDA-CDF874FD633A}" v="126" dt="2024-03-29T14:39:10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2ee840f15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2ee840f15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2ee840f15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2ee840f15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2ee840f15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2ee840f15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1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ed0637272_0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ed0637272_0_3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ed0637272_0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ed0637272_0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aed0637272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aed0637272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2ee840f15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2ee840f15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2ee840f15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2ee840f15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2ee840f15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2ee840f15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2ee840f154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2ee840f154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2ee840f15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2ee840f15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87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Aristotelian Argument</a:t>
            </a:r>
            <a:endParaRPr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Cedarville Cursive"/>
              <a:sym typeface="Cedarville Cursive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44125"/>
            <a:ext cx="8520600" cy="6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B5394"/>
                </a:solidFill>
                <a:latin typeface="Arial" panose="020B0604020202020204" pitchFamily="34" charset="0"/>
                <a:ea typeface="Limelight"/>
                <a:cs typeface="Arial" panose="020B0604020202020204" pitchFamily="34" charset="0"/>
                <a:sym typeface="Limelight"/>
              </a:rPr>
              <a:t>The Classical Argument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2"/>
          <p:cNvSpPr txBox="1">
            <a:spLocks noGrp="1"/>
          </p:cNvSpPr>
          <p:nvPr>
            <p:ph type="title"/>
          </p:nvPr>
        </p:nvSpPr>
        <p:spPr>
          <a:xfrm>
            <a:off x="311700" y="202950"/>
            <a:ext cx="85206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Lobster"/>
                <a:sym typeface="Lobster"/>
              </a:rPr>
              <a:t>Counterarguments: Refutation and Concession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Lobster"/>
              <a:sym typeface="Lobster"/>
            </a:endParaRPr>
          </a:p>
        </p:txBody>
      </p:sp>
      <p:sp>
        <p:nvSpPr>
          <p:cNvPr id="231" name="Google Shape;231;p22"/>
          <p:cNvSpPr txBox="1">
            <a:spLocks noGrp="1"/>
          </p:cNvSpPr>
          <p:nvPr>
            <p:ph type="body" idx="1"/>
          </p:nvPr>
        </p:nvSpPr>
        <p:spPr>
          <a:xfrm>
            <a:off x="133525" y="956050"/>
            <a:ext cx="8764800" cy="38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Present opposition’s side of the argument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Then, address each point made by the opposition by either refuting or conceding each point 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The writer defends his/her/their stance.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3"/>
          <p:cNvSpPr txBox="1">
            <a:spLocks noGrp="1"/>
          </p:cNvSpPr>
          <p:nvPr>
            <p:ph type="title"/>
          </p:nvPr>
        </p:nvSpPr>
        <p:spPr>
          <a:xfrm>
            <a:off x="311700" y="202950"/>
            <a:ext cx="85206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Lobster"/>
                <a:sym typeface="Lobster"/>
              </a:rPr>
              <a:t>Conclusion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Lobster"/>
              <a:sym typeface="Lobster"/>
            </a:endParaRPr>
          </a:p>
        </p:txBody>
      </p:sp>
      <p:sp>
        <p:nvSpPr>
          <p:cNvPr id="238" name="Google Shape;238;p23"/>
          <p:cNvSpPr txBox="1">
            <a:spLocks noGrp="1"/>
          </p:cNvSpPr>
          <p:nvPr>
            <p:ph type="body" idx="1"/>
          </p:nvPr>
        </p:nvSpPr>
        <p:spPr>
          <a:xfrm>
            <a:off x="133525" y="956050"/>
            <a:ext cx="8764800" cy="38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81000">
              <a:lnSpc>
                <a:spcPct val="114999"/>
              </a:lnSpc>
              <a:buClr>
                <a:srgbClr val="0B5394"/>
              </a:buClr>
              <a:buSzPts val="2400"/>
            </a:pPr>
            <a:r>
              <a:rPr lang="en" sz="2400" dirty="0">
                <a:solidFill>
                  <a:srgbClr val="0B5394"/>
                </a:solidFill>
              </a:rPr>
              <a:t>Summarizes the main points of the writer’s argument</a:t>
            </a:r>
            <a:endParaRPr lang="en-US" sz="2400">
              <a:solidFill>
                <a:srgbClr val="0B5394"/>
              </a:solidFill>
            </a:endParaRPr>
          </a:p>
          <a:p>
            <a:pPr indent="-381000">
              <a:lnSpc>
                <a:spcPct val="114999"/>
              </a:lnSpc>
              <a:buClr>
                <a:srgbClr val="0B5394"/>
              </a:buClr>
              <a:buSzPts val="2400"/>
            </a:pPr>
            <a:r>
              <a:rPr lang="en" sz="2400" dirty="0">
                <a:solidFill>
                  <a:srgbClr val="0B5394"/>
                </a:solidFill>
              </a:rPr>
              <a:t>Call to action</a:t>
            </a:r>
            <a:endParaRPr lang="en" sz="2400">
              <a:solidFill>
                <a:srgbClr val="0B5394"/>
              </a:solidFill>
            </a:endParaRPr>
          </a:p>
          <a:p>
            <a:pPr indent="-381000">
              <a:lnSpc>
                <a:spcPct val="114999"/>
              </a:lnSpc>
              <a:buClr>
                <a:srgbClr val="0B5394"/>
              </a:buClr>
              <a:buSzPts val="2400"/>
            </a:pPr>
            <a:r>
              <a:rPr lang="en" sz="2400" dirty="0">
                <a:solidFill>
                  <a:srgbClr val="0B5394"/>
                </a:solidFill>
              </a:rPr>
              <a:t>Presents what will happen if changes do or do not occur for the future</a:t>
            </a:r>
            <a:endParaRPr lang="en-US" sz="2400">
              <a:solidFill>
                <a:srgbClr val="0B5394"/>
              </a:solidFill>
            </a:endParaRPr>
          </a:p>
          <a:p>
            <a:pPr marL="0" indent="0">
              <a:lnSpc>
                <a:spcPct val="114999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3"/>
          <p:cNvSpPr txBox="1">
            <a:spLocks noGrp="1"/>
          </p:cNvSpPr>
          <p:nvPr>
            <p:ph type="title"/>
          </p:nvPr>
        </p:nvSpPr>
        <p:spPr>
          <a:xfrm>
            <a:off x="311700" y="202950"/>
            <a:ext cx="85206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/>
                <a:ea typeface="Cambria"/>
                <a:sym typeface="Lobster"/>
              </a:rPr>
              <a:t>Attribution</a:t>
            </a:r>
            <a:endParaRPr lang="en-US" dirty="0"/>
          </a:p>
        </p:txBody>
      </p:sp>
      <p:sp>
        <p:nvSpPr>
          <p:cNvPr id="238" name="Google Shape;238;p23"/>
          <p:cNvSpPr txBox="1">
            <a:spLocks noGrp="1"/>
          </p:cNvSpPr>
          <p:nvPr>
            <p:ph type="body" idx="1"/>
          </p:nvPr>
        </p:nvSpPr>
        <p:spPr>
          <a:xfrm>
            <a:off x="311325" y="934883"/>
            <a:ext cx="8366867" cy="38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lnSpc>
                <a:spcPct val="114999"/>
              </a:lnSpc>
              <a:buClr>
                <a:srgbClr val="0B5394"/>
              </a:buClr>
              <a:buSzPts val="2400"/>
              <a:buNone/>
            </a:pPr>
            <a:r>
              <a:rPr lang="en-US" sz="2400" dirty="0">
                <a:solidFill>
                  <a:srgbClr val="0C5394"/>
                </a:solidFill>
                <a:latin typeface="Cambria"/>
              </a:rPr>
              <a:t>Stelly, Kimberly. "Classical Argument Essay [Lesson/Rubric]." </a:t>
            </a:r>
            <a:r>
              <a:rPr lang="en-US" sz="2400" i="1" dirty="0">
                <a:solidFill>
                  <a:srgbClr val="0C5394"/>
                </a:solidFill>
                <a:latin typeface="Cambria"/>
              </a:rPr>
              <a:t>Strategies, Skills and Models for Student Success in Writing and Reading Comprehension</a:t>
            </a:r>
            <a:r>
              <a:rPr lang="en-US" sz="2400" dirty="0">
                <a:solidFill>
                  <a:srgbClr val="0C5394"/>
                </a:solidFill>
                <a:latin typeface="Cambria"/>
              </a:rPr>
              <a:t>. College Station: Texas A&amp;M University, 2024. This work is licensed with a Creative Commons Attribution 4.0 International License (</a:t>
            </a:r>
            <a:r>
              <a:rPr lang="en-US" sz="2400" dirty="0">
                <a:solidFill>
                  <a:srgbClr val="0C5394"/>
                </a:solidFill>
                <a:latin typeface="Cambri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US" sz="2400" dirty="0">
                <a:solidFill>
                  <a:srgbClr val="0C5394"/>
                </a:solidFill>
                <a:latin typeface="Cambria"/>
              </a:rPr>
              <a:t>).</a:t>
            </a:r>
            <a:endParaRPr lang="en" sz="2400">
              <a:solidFill>
                <a:srgbClr val="0C5394"/>
              </a:solidFill>
              <a:latin typeface="Cambria"/>
            </a:endParaRPr>
          </a:p>
          <a:p>
            <a:pPr marL="457200" lvl="0" indent="-38100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endParaRPr lang="en" sz="2400" dirty="0">
              <a:solidFill>
                <a:srgbClr val="0C5394"/>
              </a:solidFill>
              <a:latin typeface="Cambr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lang="en-US" sz="2400" dirty="0">
              <a:solidFill>
                <a:srgbClr val="0C5394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5337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>
            <a:spLocks noGrp="1"/>
          </p:cNvSpPr>
          <p:nvPr>
            <p:ph type="title"/>
          </p:nvPr>
        </p:nvSpPr>
        <p:spPr>
          <a:xfrm>
            <a:off x="311700" y="251025"/>
            <a:ext cx="8348206" cy="8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What is the Aristotelian argument?</a:t>
            </a:r>
            <a:endParaRPr sz="34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Cedarville Cursive"/>
              <a:sym typeface="Cedarville Cursive"/>
            </a:endParaRPr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1"/>
          </p:nvPr>
        </p:nvSpPr>
        <p:spPr>
          <a:xfrm>
            <a:off x="911806" y="1152475"/>
            <a:ext cx="8018594" cy="3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600"/>
              <a:buFont typeface="Cambria"/>
              <a:buChar char="●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Developed by Greek philosopher, Aristotle 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600"/>
              <a:buFont typeface="Cambria"/>
              <a:buChar char="●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The goal is to convince the reader that your side of the issue should be accepted. 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600"/>
              <a:buFont typeface="Cambria"/>
              <a:buChar char="●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Using pathos, ethos, and logos to help achieve your goal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54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</a:pPr>
            <a:r>
              <a:rPr lang="en-US" sz="32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Basic Format</a:t>
            </a:r>
            <a:endParaRPr sz="32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2951CC9-31D4-A17D-95FE-F75F3B6B69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83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  <a:buFont typeface="+mj-lt"/>
              <a:buAutoNum type="arabicPeriod"/>
            </a:pPr>
            <a:r>
              <a:rPr lang="en-US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Introduce your topic/issue.</a:t>
            </a:r>
          </a:p>
          <a:p>
            <a:pPr marL="3683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  <a:buFont typeface="+mj-lt"/>
              <a:buAutoNum type="arabicPeriod"/>
            </a:pPr>
            <a:r>
              <a:rPr lang="en-US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Present your side by providing evidence that supports your stance. </a:t>
            </a:r>
          </a:p>
          <a:p>
            <a:pPr marL="3683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  <a:buFont typeface="+mj-lt"/>
              <a:buAutoNum type="arabicPeriod"/>
            </a:pPr>
            <a:r>
              <a:rPr lang="en-US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Acknowledge the opposition. </a:t>
            </a:r>
          </a:p>
          <a:p>
            <a:pPr marL="3683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  <a:buFont typeface="+mj-lt"/>
              <a:buAutoNum type="arabicPeriod"/>
            </a:pPr>
            <a:r>
              <a:rPr lang="en-US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Concede or refute the opposing side’s evidence.</a:t>
            </a:r>
          </a:p>
          <a:p>
            <a:pPr marL="368300" lvl="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200"/>
              <a:buFont typeface="+mj-lt"/>
              <a:buAutoNum type="arabicPeriod"/>
            </a:pPr>
            <a:r>
              <a:rPr lang="en-US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Wrap-up via your conclusion.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6"/>
          <p:cNvSpPr txBox="1">
            <a:spLocks noGrp="1"/>
          </p:cNvSpPr>
          <p:nvPr>
            <p:ph type="title"/>
          </p:nvPr>
        </p:nvSpPr>
        <p:spPr>
          <a:xfrm>
            <a:off x="141275" y="251025"/>
            <a:ext cx="88050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Parts of the Classical Argument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Cedarville Cursive"/>
              <a:sym typeface="Cedarville Cursive"/>
            </a:endParaRPr>
          </a:p>
        </p:txBody>
      </p:sp>
      <p:sp>
        <p:nvSpPr>
          <p:cNvPr id="173" name="Google Shape;173;p16"/>
          <p:cNvSpPr txBox="1">
            <a:spLocks noGrp="1"/>
          </p:cNvSpPr>
          <p:nvPr>
            <p:ph type="body" idx="1"/>
          </p:nvPr>
        </p:nvSpPr>
        <p:spPr>
          <a:xfrm>
            <a:off x="141275" y="1190425"/>
            <a:ext cx="4170300" cy="39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>
                <a:solidFill>
                  <a:srgbClr val="0B5394"/>
                </a:solidFill>
                <a:latin typeface="Cambria"/>
                <a:ea typeface="Cambria"/>
                <a:cs typeface="Cambria"/>
                <a:sym typeface="Cambria"/>
              </a:rPr>
              <a:t>I. Introduction</a:t>
            </a:r>
            <a:endParaRPr sz="2700" b="1" dirty="0">
              <a:solidFill>
                <a:srgbClr val="0B539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-400050" algn="l" rtl="0">
              <a:spcBef>
                <a:spcPts val="1600"/>
              </a:spcBef>
              <a:spcAft>
                <a:spcPts val="0"/>
              </a:spcAft>
              <a:buClr>
                <a:srgbClr val="0B5394"/>
              </a:buClr>
              <a:buSzPts val="27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Grabs the reader’s attention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Provides a reason or reasons for the urgency of the issue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Thesis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  <p:sp>
        <p:nvSpPr>
          <p:cNvPr id="174" name="Google Shape;174;p16"/>
          <p:cNvSpPr txBox="1">
            <a:spLocks noGrp="1"/>
          </p:cNvSpPr>
          <p:nvPr>
            <p:ph type="body" idx="2"/>
          </p:nvPr>
        </p:nvSpPr>
        <p:spPr>
          <a:xfrm>
            <a:off x="4768300" y="12165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>
                <a:solidFill>
                  <a:srgbClr val="0B5394"/>
                </a:solidFill>
                <a:latin typeface="Cambria"/>
                <a:ea typeface="Cambria"/>
                <a:cs typeface="Cambria"/>
                <a:sym typeface="Cambria"/>
              </a:rPr>
              <a:t>II. Background </a:t>
            </a:r>
            <a:endParaRPr sz="2700" b="1" dirty="0">
              <a:solidFill>
                <a:srgbClr val="0B539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-400050" algn="l" rtl="0">
              <a:spcBef>
                <a:spcPts val="1600"/>
              </a:spcBef>
              <a:spcAft>
                <a:spcPts val="0"/>
              </a:spcAft>
              <a:buClr>
                <a:srgbClr val="0B5394"/>
              </a:buClr>
              <a:buSzPts val="27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Provides needed information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Helps the reader understand  the argument. 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700" dirty="0">
              <a:solidFill>
                <a:srgbClr val="0000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175" name="Google Shape;175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91525" y="1323475"/>
            <a:ext cx="20100" cy="3639600"/>
          </a:xfrm>
          <a:prstGeom prst="straightConnector1">
            <a:avLst/>
          </a:prstGeom>
          <a:noFill/>
          <a:ln w="28575" cap="flat" cmpd="sng">
            <a:solidFill>
              <a:srgbClr val="0B5394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"/>
          <p:cNvSpPr txBox="1">
            <a:spLocks noGrp="1"/>
          </p:cNvSpPr>
          <p:nvPr>
            <p:ph type="title"/>
          </p:nvPr>
        </p:nvSpPr>
        <p:spPr>
          <a:xfrm>
            <a:off x="141275" y="251025"/>
            <a:ext cx="88050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Parts of the Classical Argument (2)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Cedarville Cursive"/>
              <a:sym typeface="Cedarville Cursive"/>
            </a:endParaRPr>
          </a:p>
        </p:txBody>
      </p:sp>
      <p:sp>
        <p:nvSpPr>
          <p:cNvPr id="188" name="Google Shape;188;p17"/>
          <p:cNvSpPr txBox="1">
            <a:spLocks noGrp="1"/>
          </p:cNvSpPr>
          <p:nvPr>
            <p:ph type="body" idx="1"/>
          </p:nvPr>
        </p:nvSpPr>
        <p:spPr>
          <a:xfrm>
            <a:off x="141275" y="1190425"/>
            <a:ext cx="4170300" cy="39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B5394"/>
                </a:solidFill>
                <a:latin typeface="Cambria"/>
                <a:ea typeface="Cambria"/>
                <a:cs typeface="Cambria"/>
                <a:sym typeface="Cambria"/>
              </a:rPr>
              <a:t>III. Confirmation</a:t>
            </a:r>
            <a:endParaRPr sz="2400" b="1" dirty="0">
              <a:solidFill>
                <a:srgbClr val="0B539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Your position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Provide evidence, reasons, etc. to defend your position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>
              <a:solidFill>
                <a:srgbClr val="0000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9" name="Google Shape;189;p17"/>
          <p:cNvSpPr txBox="1">
            <a:spLocks noGrp="1"/>
          </p:cNvSpPr>
          <p:nvPr>
            <p:ph type="body" idx="2"/>
          </p:nvPr>
        </p:nvSpPr>
        <p:spPr>
          <a:xfrm>
            <a:off x="4768300" y="12165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B5394"/>
                </a:solidFill>
                <a:latin typeface="Cambria"/>
                <a:ea typeface="Cambria"/>
                <a:cs typeface="Cambria"/>
                <a:sym typeface="Cambria"/>
              </a:rPr>
              <a:t>IV.  Refutation/Concession</a:t>
            </a:r>
            <a:endParaRPr sz="2400" b="1" dirty="0">
              <a:solidFill>
                <a:srgbClr val="0B539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Present the opposing side’s argument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Concede or refute each of the opposing side’s points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  <p:cxnSp>
        <p:nvCxnSpPr>
          <p:cNvPr id="190" name="Google Shape;190;p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4391525" y="1323475"/>
            <a:ext cx="20100" cy="3639600"/>
          </a:xfrm>
          <a:prstGeom prst="straightConnector1">
            <a:avLst/>
          </a:prstGeom>
          <a:noFill/>
          <a:ln w="28575" cap="flat" cmpd="sng">
            <a:solidFill>
              <a:srgbClr val="0B5394"/>
            </a:solidFill>
            <a:prstDash val="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8"/>
          <p:cNvSpPr txBox="1">
            <a:spLocks noGrp="1"/>
          </p:cNvSpPr>
          <p:nvPr>
            <p:ph type="title"/>
          </p:nvPr>
        </p:nvSpPr>
        <p:spPr>
          <a:xfrm>
            <a:off x="141275" y="251025"/>
            <a:ext cx="88050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Cedarville Cursive"/>
                <a:sym typeface="Cedarville Cursive"/>
              </a:rPr>
              <a:t>Parts of the Classical Argument (3)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Cedarville Cursive"/>
              <a:sym typeface="Cedarville Cursive"/>
            </a:endParaRPr>
          </a:p>
        </p:txBody>
      </p:sp>
      <p:sp>
        <p:nvSpPr>
          <p:cNvPr id="203" name="Google Shape;203;p18"/>
          <p:cNvSpPr txBox="1">
            <a:spLocks noGrp="1"/>
          </p:cNvSpPr>
          <p:nvPr>
            <p:ph type="body" idx="1"/>
          </p:nvPr>
        </p:nvSpPr>
        <p:spPr>
          <a:xfrm>
            <a:off x="141274" y="1190425"/>
            <a:ext cx="8747231" cy="39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B5394"/>
                </a:solidFill>
                <a:latin typeface="Cambria"/>
                <a:ea typeface="Cambria"/>
                <a:cs typeface="Cambria"/>
                <a:sym typeface="Cambria"/>
              </a:rPr>
              <a:t>V. Conclusion</a:t>
            </a:r>
            <a:endParaRPr sz="2400" b="1" dirty="0">
              <a:solidFill>
                <a:srgbClr val="0B5394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Summarize the main points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Restate/rewrite your thesis and topic sentences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Font typeface="Cambria"/>
              <a:buAutoNum type="alphaUcPeriod"/>
            </a:pPr>
            <a:r>
              <a:rPr lang="en" sz="2400" dirty="0">
                <a:solidFill>
                  <a:srgbClr val="0B5394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Call to action</a:t>
            </a:r>
            <a:endParaRPr sz="2400" dirty="0">
              <a:solidFill>
                <a:srgbClr val="0B5394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9"/>
          <p:cNvSpPr txBox="1">
            <a:spLocks noGrp="1"/>
          </p:cNvSpPr>
          <p:nvPr>
            <p:ph type="title"/>
          </p:nvPr>
        </p:nvSpPr>
        <p:spPr>
          <a:xfrm>
            <a:off x="231600" y="202950"/>
            <a:ext cx="85206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Lobster"/>
                <a:sym typeface="Lobster"/>
              </a:rPr>
              <a:t>Introduction Paragraph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Lobster"/>
              <a:sym typeface="Lobster"/>
            </a:endParaRPr>
          </a:p>
        </p:txBody>
      </p:sp>
      <p:sp>
        <p:nvSpPr>
          <p:cNvPr id="211" name="Google Shape;21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186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Introduces the topic/issue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Grabs the reader’s attention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Presents the significance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Answers the question: Why should the reader be concerned, affected by, or care about the issue?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7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Provides the stance (aka thesis)</a:t>
            </a:r>
            <a:endParaRPr sz="2400" dirty="0"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"/>
          <p:cNvSpPr txBox="1">
            <a:spLocks noGrp="1"/>
          </p:cNvSpPr>
          <p:nvPr>
            <p:ph type="title"/>
          </p:nvPr>
        </p:nvSpPr>
        <p:spPr>
          <a:xfrm>
            <a:off x="311700" y="202950"/>
            <a:ext cx="85206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Lobster"/>
                <a:sym typeface="Lobster"/>
              </a:rPr>
              <a:t>Narrato/Background</a:t>
            </a:r>
            <a:endParaRPr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Lobster"/>
              <a:sym typeface="Lobster"/>
            </a:endParaRPr>
          </a:p>
        </p:txBody>
      </p:sp>
      <p:sp>
        <p:nvSpPr>
          <p:cNvPr id="218" name="Google Shape;218;p20"/>
          <p:cNvSpPr txBox="1">
            <a:spLocks noGrp="1"/>
          </p:cNvSpPr>
          <p:nvPr>
            <p:ph type="body" idx="1"/>
          </p:nvPr>
        </p:nvSpPr>
        <p:spPr>
          <a:xfrm>
            <a:off x="133525" y="956050"/>
            <a:ext cx="8764800" cy="38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Includes relevant information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Presents the context (historical background, recent changers, updates, current aspects)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Factual, objective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Provides the reader with both side’s of the issue, so the reader can understand why the issue is controversial and why people are arguing about the issue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1"/>
          <p:cNvSpPr txBox="1">
            <a:spLocks noGrp="1"/>
          </p:cNvSpPr>
          <p:nvPr>
            <p:ph type="title"/>
          </p:nvPr>
        </p:nvSpPr>
        <p:spPr>
          <a:xfrm>
            <a:off x="311700" y="202950"/>
            <a:ext cx="85206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0B5394"/>
                </a:solidFill>
                <a:latin typeface="Cambria" panose="02040503050406030204" pitchFamily="18" charset="0"/>
                <a:ea typeface="Cambria" panose="02040503050406030204" pitchFamily="18" charset="0"/>
                <a:cs typeface="Lobster"/>
                <a:sym typeface="Lobster"/>
              </a:rPr>
              <a:t>Confirmation</a:t>
            </a:r>
            <a:endParaRPr sz="3000" b="1" dirty="0">
              <a:solidFill>
                <a:srgbClr val="0B5394"/>
              </a:solidFill>
              <a:latin typeface="Cambria" panose="02040503050406030204" pitchFamily="18" charset="0"/>
              <a:ea typeface="Cambria" panose="02040503050406030204" pitchFamily="18" charset="0"/>
              <a:cs typeface="Lobster"/>
              <a:sym typeface="Lobster"/>
            </a:endParaRPr>
          </a:p>
        </p:txBody>
      </p:sp>
      <p:sp>
        <p:nvSpPr>
          <p:cNvPr id="224" name="Google Shape;224;p21"/>
          <p:cNvSpPr txBox="1">
            <a:spLocks noGrp="1"/>
          </p:cNvSpPr>
          <p:nvPr>
            <p:ph type="body" idx="1"/>
          </p:nvPr>
        </p:nvSpPr>
        <p:spPr>
          <a:xfrm>
            <a:off x="133525" y="956050"/>
            <a:ext cx="8764800" cy="38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Presents claims, facts, evidence, testimony, and reasons to defend the writer’s stance (thesis)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Strongest section of the argument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Avoid summarizing evidence from other sources</a:t>
            </a:r>
            <a:endParaRPr sz="2400" dirty="0">
              <a:solidFill>
                <a:srgbClr val="0B539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Char char="●"/>
            </a:pPr>
            <a:r>
              <a:rPr lang="en" sz="2400" dirty="0">
                <a:solidFill>
                  <a:srgbClr val="0B5394"/>
                </a:solidFill>
              </a:rPr>
              <a:t>Only present evidence that is reliable and relevant </a:t>
            </a:r>
            <a:endParaRPr sz="2400" dirty="0">
              <a:solidFill>
                <a:srgbClr val="0B5394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383</Words>
  <Application>Microsoft Office PowerPoint</Application>
  <PresentationFormat>On-screen Show (16:9)</PresentationFormat>
  <Paragraphs>56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 Light</vt:lpstr>
      <vt:lpstr>Aristotelian Argument</vt:lpstr>
      <vt:lpstr>What is the Aristotelian argument?</vt:lpstr>
      <vt:lpstr>Basic Format</vt:lpstr>
      <vt:lpstr>Parts of the Classical Argument</vt:lpstr>
      <vt:lpstr>Parts of the Classical Argument (2)</vt:lpstr>
      <vt:lpstr>Parts of the Classical Argument (3)</vt:lpstr>
      <vt:lpstr>Introduction Paragraph</vt:lpstr>
      <vt:lpstr>Narrato/Background</vt:lpstr>
      <vt:lpstr>Confirmation</vt:lpstr>
      <vt:lpstr>Counterarguments: Refutation and Concession</vt:lpstr>
      <vt:lpstr>Conclusion</vt:lpstr>
      <vt:lpstr>Attribution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Aristotelian Argument</dc:title>
  <cp:lastModifiedBy>LeMire, Sarah</cp:lastModifiedBy>
  <cp:revision>69</cp:revision>
  <dcterms:modified xsi:type="dcterms:W3CDTF">2024-03-29T17:07:24Z</dcterms:modified>
</cp:coreProperties>
</file>