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5143500" type="screen16x9"/>
  <p:notesSz cx="6858000" cy="9144000"/>
  <p:embeddedFontLst>
    <p:embeddedFont>
      <p:font typeface="Caveat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EAAFD-F92C-C5E5-F43C-4E2DD5480451}" v="226" dt="2024-03-29T17:02:15.844"/>
    <p1510:client id="{C20DF69B-3997-D7C2-294E-B0346B9DED27}" v="4" dt="2024-03-29T15:43:52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05da36b5a_0_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05da36b5a_0_3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05da36b5a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05da36b5a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05da36b5a_1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05da36b5a_1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05da36b5a_1_1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05da36b5a_1_1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AUTOLAYOUT_7">
    <p:bg>
      <p:bgPr>
        <a:solidFill>
          <a:srgbClr val="2D3142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1570975" y="1383750"/>
            <a:ext cx="5976000" cy="23760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1446600" y="1714900"/>
            <a:ext cx="6250800" cy="1713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1885050" y="1960550"/>
            <a:ext cx="5373900" cy="1288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D7EE"/>
              </a:buClr>
              <a:buSzPts val="3000"/>
              <a:buNone/>
              <a:defRPr sz="3000" b="1">
                <a:solidFill>
                  <a:srgbClr val="F2D7EE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AUTOLAYOUT_8"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8" name="Google Shape;58;p14"/>
          <p:cNvCxnSpPr/>
          <p:nvPr/>
        </p:nvCxnSpPr>
        <p:spPr>
          <a:xfrm>
            <a:off x="831620" y="615325"/>
            <a:ext cx="59487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600" y="844000"/>
            <a:ext cx="5810400" cy="1550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832600" y="2623081"/>
            <a:ext cx="5810400" cy="1738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 sz="1400"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AUTOLAYOUT_9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>
            <a:off x="878400" y="843500"/>
            <a:ext cx="8265600" cy="6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/>
          <p:nvPr/>
        </p:nvSpPr>
        <p:spPr>
          <a:xfrm rot="10800000">
            <a:off x="189931" y="843500"/>
            <a:ext cx="695400" cy="695400"/>
          </a:xfrm>
          <a:prstGeom prst="flowChartDelay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60850" y="896950"/>
            <a:ext cx="6842400" cy="57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sz="2000" b="1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660775" y="1826600"/>
            <a:ext cx="3749700" cy="280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5085425" y="1826600"/>
            <a:ext cx="3749700" cy="280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3">
  <p:cSld name="AUTOLAYOUT_10">
    <p:bg>
      <p:bgPr>
        <a:solidFill>
          <a:srgbClr val="FFFFFF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6"/>
          <p:cNvSpPr/>
          <p:nvPr/>
        </p:nvSpPr>
        <p:spPr>
          <a:xfrm>
            <a:off x="3500000" y="3464400"/>
            <a:ext cx="4731600" cy="1679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3500000" y="342900"/>
            <a:ext cx="4731600" cy="291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4800"/>
              <a:buNone/>
              <a:defRPr sz="4800" b="1">
                <a:solidFill>
                  <a:srgbClr val="21212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7">
  <p:cSld name="AUTOLAYOUT_14">
    <p:bg>
      <p:bgPr>
        <a:solidFill>
          <a:srgbClr val="FFFFFF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7"/>
          <p:cNvSpPr/>
          <p:nvPr/>
        </p:nvSpPr>
        <p:spPr>
          <a:xfrm>
            <a:off x="809660" y="607350"/>
            <a:ext cx="638100" cy="7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ctrTitle"/>
          </p:nvPr>
        </p:nvSpPr>
        <p:spPr>
          <a:xfrm>
            <a:off x="683700" y="849050"/>
            <a:ext cx="6909900" cy="129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1885050" y="1960550"/>
            <a:ext cx="5373900" cy="12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rgbClr val="FFFFFF"/>
                </a:solidFill>
                <a:latin typeface="Calibri"/>
                <a:ea typeface="Caveat"/>
                <a:cs typeface="Caveat"/>
                <a:sym typeface="Caveat"/>
              </a:rPr>
              <a:t>Toulmin Argument</a:t>
            </a:r>
            <a:endParaRPr lang="en-US" sz="6000">
              <a:solidFill>
                <a:srgbClr val="FFFFFF"/>
              </a:solidFill>
              <a:latin typeface="Calibri"/>
              <a:ea typeface="Caveat"/>
              <a:cs typeface="Cave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832600" y="844000"/>
            <a:ext cx="5810400" cy="8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dirty="0">
                <a:latin typeface="Calibri"/>
                <a:ea typeface="Calibri"/>
                <a:cs typeface="Calibri"/>
                <a:sym typeface="Caveat"/>
              </a:rPr>
              <a:t>What is the Toulmin Method?</a:t>
            </a:r>
            <a:endParaRPr lang="en-US" sz="3400" dirty="0">
              <a:latin typeface="Calibri"/>
              <a:ea typeface="Calibri"/>
              <a:cs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latin typeface="Calibri"/>
              <a:ea typeface="Calibri"/>
              <a:cs typeface="Calibri"/>
            </a:endParaRPr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164642" y="1546758"/>
            <a:ext cx="8732700" cy="3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419100">
              <a:buSzPts val="3000"/>
              <a:buFont typeface="Caveat"/>
              <a:buChar char="●"/>
            </a:pPr>
            <a:r>
              <a:rPr lang="en" sz="3000" dirty="0">
                <a:latin typeface="Calibri"/>
                <a:ea typeface="Calibri"/>
                <a:cs typeface="Calibri"/>
                <a:sym typeface="Caveat"/>
              </a:rPr>
              <a:t>A style of argumentation</a:t>
            </a:r>
            <a:endParaRPr sz="3000" dirty="0">
              <a:latin typeface="Calibri"/>
              <a:ea typeface="Calibri"/>
              <a:cs typeface="Calibri"/>
              <a:sym typeface="Caveat"/>
            </a:endParaRPr>
          </a:p>
          <a:p>
            <a:pPr indent="-419100">
              <a:buSzPts val="3000"/>
              <a:buFont typeface="Caveat"/>
              <a:buChar char="●"/>
            </a:pPr>
            <a:r>
              <a:rPr lang="en" sz="3000" u="sng" dirty="0">
                <a:latin typeface="Calibri"/>
                <a:ea typeface="Calibri"/>
                <a:cs typeface="Calibri"/>
                <a:sym typeface="Caveat"/>
              </a:rPr>
              <a:t>Must</a:t>
            </a:r>
            <a:r>
              <a:rPr lang="en" sz="3000" dirty="0">
                <a:latin typeface="Calibri"/>
                <a:ea typeface="Calibri"/>
                <a:cs typeface="Calibri"/>
                <a:sym typeface="Caveat"/>
              </a:rPr>
              <a:t> begin with these core components: the claim, the grounds, and the warrant. </a:t>
            </a:r>
            <a:endParaRPr sz="3000" dirty="0">
              <a:latin typeface="Calibri"/>
              <a:ea typeface="Calibri"/>
              <a:cs typeface="Calibri"/>
              <a:sym typeface="Caveat"/>
            </a:endParaRPr>
          </a:p>
          <a:p>
            <a:pPr indent="-419100">
              <a:buSzPts val="3000"/>
              <a:buFont typeface="Caveat"/>
              <a:buChar char="●"/>
            </a:pPr>
            <a:r>
              <a:rPr lang="en" sz="3000" dirty="0">
                <a:latin typeface="Calibri"/>
                <a:ea typeface="Calibri"/>
                <a:cs typeface="Calibri"/>
                <a:sym typeface="Caveat"/>
              </a:rPr>
              <a:t>Can also include these components: the </a:t>
            </a:r>
            <a:r>
              <a:rPr lang="en" sz="3000" dirty="0">
                <a:ea typeface="Calibri"/>
                <a:sym typeface="Caveat"/>
              </a:rPr>
              <a:t>qualifier, the rebuttal, and the backing</a:t>
            </a:r>
            <a:r>
              <a:rPr lang="en" sz="3000" dirty="0">
                <a:latin typeface="Calibri"/>
                <a:ea typeface="Calibri"/>
                <a:cs typeface="Calibri"/>
                <a:sym typeface="Caveat"/>
              </a:rPr>
              <a:t>.</a:t>
            </a:r>
            <a:endParaRPr sz="3000" dirty="0">
              <a:latin typeface="Calibri"/>
              <a:ea typeface="Calibri"/>
              <a:cs typeface="Calibri"/>
              <a:sym typeface="Cave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Caveat"/>
              <a:buChar char="●"/>
            </a:pPr>
            <a:r>
              <a:rPr lang="en" sz="3000" dirty="0">
                <a:latin typeface="Calibri"/>
                <a:ea typeface="Calibri"/>
                <a:cs typeface="Calibri"/>
                <a:sym typeface="Caveat"/>
              </a:rPr>
              <a:t>Created by Stephen Toulmin, a philosopher </a:t>
            </a:r>
            <a:endParaRPr sz="3000" dirty="0">
              <a:latin typeface="Calibri"/>
              <a:ea typeface="Calibri"/>
              <a:cs typeface="Calibri"/>
              <a:sym typeface="Cave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ve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60850" y="896950"/>
            <a:ext cx="8349600" cy="57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3600" dirty="0">
                <a:latin typeface="Calibri"/>
                <a:ea typeface="Calibri"/>
                <a:cs typeface="Calibri"/>
                <a:sym typeface="Caveat"/>
              </a:rPr>
              <a:t>The Claim and the Grounds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597275" y="1725000"/>
            <a:ext cx="3749700" cy="28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3600" dirty="0">
                <a:latin typeface="Calibri"/>
                <a:ea typeface="Calibri"/>
                <a:cs typeface="Calibri"/>
                <a:sym typeface="Caveat"/>
              </a:rPr>
              <a:t>What is the claim? An assertion that the writer wants to prove.</a:t>
            </a:r>
            <a:endParaRPr sz="3600" dirty="0">
              <a:latin typeface="Calibri"/>
              <a:ea typeface="Calibri"/>
              <a:cs typeface="Calibri"/>
              <a:sym typeface="Caveat"/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5068492" y="1661500"/>
            <a:ext cx="3749700" cy="28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3600" dirty="0">
                <a:latin typeface="Calibri"/>
                <a:ea typeface="Calibri"/>
                <a:cs typeface="Calibri"/>
                <a:sym typeface="Caveat"/>
              </a:rPr>
              <a:t>What are the grounds? The evidence and facts that support the claim.</a:t>
            </a:r>
            <a:endParaRPr sz="3600" dirty="0">
              <a:latin typeface="Calibri"/>
              <a:ea typeface="Calibri"/>
              <a:cs typeface="Calibri"/>
              <a:sym typeface="Caveat"/>
            </a:endParaRPr>
          </a:p>
        </p:txBody>
      </p:sp>
      <p:cxnSp>
        <p:nvCxnSpPr>
          <p:cNvPr id="103" name="Google Shape;103;p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407375" y="2040625"/>
            <a:ext cx="9300" cy="29631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ctrTitle"/>
          </p:nvPr>
        </p:nvSpPr>
        <p:spPr>
          <a:xfrm>
            <a:off x="1052200" y="926900"/>
            <a:ext cx="6909900" cy="12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5800" dirty="0">
                <a:latin typeface="Calibri"/>
                <a:ea typeface="Calibri"/>
                <a:cs typeface="Calibri"/>
                <a:sym typeface="Caveat"/>
              </a:rPr>
              <a:t>What is the Warrant?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109" name="Google Shape;109;p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21550" y="2641325"/>
            <a:ext cx="777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2"/>
          <p:cNvSpPr txBox="1"/>
          <p:nvPr/>
        </p:nvSpPr>
        <p:spPr>
          <a:xfrm>
            <a:off x="2043000" y="2077700"/>
            <a:ext cx="5058000" cy="2357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veat"/>
              </a:rPr>
              <a:t>The assumption that connects the grounds to the claim.</a:t>
            </a:r>
            <a:endParaRPr sz="3300" dirty="0">
              <a:solidFill>
                <a:srgbClr val="FFFFFF"/>
              </a:solidFill>
              <a:latin typeface="Calibri"/>
              <a:ea typeface="Calibri"/>
              <a:cs typeface="Calibri"/>
              <a:sym typeface="Cavea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0A434-EEAF-CE3F-4155-6E0F92B5D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FFFF"/>
                </a:solidFill>
                <a:latin typeface="Calibri"/>
              </a:rPr>
              <a:t>Attribution</a:t>
            </a:r>
            <a:endParaRPr lang="en-US" sz="3600" b="1">
              <a:solidFill>
                <a:srgbClr val="FFFFFF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B35C6-3729-E561-1E02-F6CF18582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516" y="1285696"/>
            <a:ext cx="8520600" cy="3416400"/>
          </a:xfrm>
        </p:spPr>
        <p:txBody>
          <a:bodyPr/>
          <a:lstStyle/>
          <a:p>
            <a:pPr>
              <a:lnSpc>
                <a:spcPct val="114999"/>
              </a:lnSpc>
              <a:buNone/>
            </a:pPr>
            <a:r>
              <a:rPr lang="en-US" sz="2800" dirty="0">
                <a:solidFill>
                  <a:schemeClr val="bg1"/>
                </a:solidFill>
              </a:rPr>
              <a:t>Stelly, Kimberly. "Toulmin Argument [Lesson/Rubric]." </a:t>
            </a:r>
            <a:r>
              <a:rPr lang="en-US" sz="2800" i="1" dirty="0">
                <a:solidFill>
                  <a:schemeClr val="bg1"/>
                </a:solidFill>
              </a:rPr>
              <a:t>Strategies, Skills and Models for Student Success in Writing and Reading Comprehension</a:t>
            </a:r>
            <a:r>
              <a:rPr lang="en-US" sz="2800" dirty="0">
                <a:solidFill>
                  <a:schemeClr val="bg1"/>
                </a:solidFill>
              </a:rPr>
              <a:t>. College Station: Texas A&amp;M University, 2024. This work is licensed with a Creative Commons Attribution 4.0 International License (</a:t>
            </a:r>
            <a:r>
              <a:rPr lang="en-US" sz="2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US" sz="2800" dirty="0">
                <a:solidFill>
                  <a:schemeClr val="bg1"/>
                </a:solidFill>
              </a:rPr>
              <a:t>).</a:t>
            </a:r>
          </a:p>
          <a:p>
            <a:pPr marL="114300" indent="0">
              <a:lnSpc>
                <a:spcPct val="114999"/>
              </a:lnSpc>
              <a:buNone/>
            </a:pPr>
            <a:endParaRPr lang="en-US" sz="28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425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On-screen Show (16:9)</PresentationFormat>
  <Paragraphs>12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Light</vt:lpstr>
      <vt:lpstr>Toulmin Argument</vt:lpstr>
      <vt:lpstr>What is the Toulmin Method? </vt:lpstr>
      <vt:lpstr>The Claim and the Grounds</vt:lpstr>
      <vt:lpstr>What is the Warrant?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Toulmin Argument</dc:title>
  <cp:lastModifiedBy>LeMire, Sarah</cp:lastModifiedBy>
  <cp:revision>71</cp:revision>
  <dcterms:modified xsi:type="dcterms:W3CDTF">2024-03-29T17:02:28Z</dcterms:modified>
</cp:coreProperties>
</file>