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Nunito" pitchFamily="2"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A37031-1DAE-1912-4351-8676A0CE520F}" v="24" dt="2024-03-29T16:08:54.811"/>
    <p1510:client id="{E66FAEC6-FCD8-9BFF-48CD-02D3E644EE9B}" v="55" dt="2024-03-29T16:50:16.1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257c45db213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257c45db213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257c45db213_0_2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257c45db213_0_2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257c45db213_0_2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257c45db213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257c45db213_0_2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257c45db213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endParaRPr lang="en-US" dirty="0"/>
          </a:p>
        </p:txBody>
      </p:sp>
    </p:spTree>
    <p:extLst>
      <p:ext uri="{BB962C8B-B14F-4D97-AF65-F5344CB8AC3E}">
        <p14:creationId xmlns:p14="http://schemas.microsoft.com/office/powerpoint/2010/main" val="3124732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0"/>
              </a:spcBef>
              <a:spcAft>
                <a:spcPts val="0"/>
              </a:spcAft>
              <a:buClr>
                <a:schemeClr val="lt1"/>
              </a:buClr>
              <a:buSzPts val="1100"/>
              <a:buChar char="○"/>
              <a:defRPr>
                <a:solidFill>
                  <a:schemeClr val="lt1"/>
                </a:solidFill>
              </a:defRPr>
            </a:lvl2pPr>
            <a:lvl3pPr marL="1371600" lvl="2" indent="-298450" algn="ctr">
              <a:spcBef>
                <a:spcPts val="0"/>
              </a:spcBef>
              <a:spcAft>
                <a:spcPts val="0"/>
              </a:spcAft>
              <a:buClr>
                <a:schemeClr val="lt1"/>
              </a:buClr>
              <a:buSzPts val="1100"/>
              <a:buChar char="■"/>
              <a:defRPr>
                <a:solidFill>
                  <a:schemeClr val="lt1"/>
                </a:solidFill>
              </a:defRPr>
            </a:lvl3pPr>
            <a:lvl4pPr marL="1828800" lvl="3" indent="-298450" algn="ctr">
              <a:spcBef>
                <a:spcPts val="0"/>
              </a:spcBef>
              <a:spcAft>
                <a:spcPts val="0"/>
              </a:spcAft>
              <a:buClr>
                <a:schemeClr val="lt1"/>
              </a:buClr>
              <a:buSzPts val="1100"/>
              <a:buChar char="●"/>
              <a:defRPr>
                <a:solidFill>
                  <a:schemeClr val="lt1"/>
                </a:solidFill>
              </a:defRPr>
            </a:lvl4pPr>
            <a:lvl5pPr marL="2286000" lvl="4" indent="-298450" algn="ctr">
              <a:spcBef>
                <a:spcPts val="0"/>
              </a:spcBef>
              <a:spcAft>
                <a:spcPts val="0"/>
              </a:spcAft>
              <a:buClr>
                <a:schemeClr val="lt1"/>
              </a:buClr>
              <a:buSzPts val="1100"/>
              <a:buChar char="○"/>
              <a:defRPr>
                <a:solidFill>
                  <a:schemeClr val="lt1"/>
                </a:solidFill>
              </a:defRPr>
            </a:lvl5pPr>
            <a:lvl6pPr marL="2743200" lvl="5" indent="-298450" algn="ctr">
              <a:spcBef>
                <a:spcPts val="0"/>
              </a:spcBef>
              <a:spcAft>
                <a:spcPts val="0"/>
              </a:spcAft>
              <a:buClr>
                <a:schemeClr val="lt1"/>
              </a:buClr>
              <a:buSzPts val="1100"/>
              <a:buChar char="■"/>
              <a:defRPr>
                <a:solidFill>
                  <a:schemeClr val="lt1"/>
                </a:solidFill>
              </a:defRPr>
            </a:lvl6pPr>
            <a:lvl7pPr marL="3200400" lvl="6" indent="-298450" algn="ctr">
              <a:spcBef>
                <a:spcPts val="0"/>
              </a:spcBef>
              <a:spcAft>
                <a:spcPts val="0"/>
              </a:spcAft>
              <a:buClr>
                <a:schemeClr val="lt1"/>
              </a:buClr>
              <a:buSzPts val="1100"/>
              <a:buChar char="●"/>
              <a:defRPr>
                <a:solidFill>
                  <a:schemeClr val="lt1"/>
                </a:solidFill>
              </a:defRPr>
            </a:lvl7pPr>
            <a:lvl8pPr marL="3657600" lvl="7" indent="-298450" algn="ctr">
              <a:spcBef>
                <a:spcPts val="0"/>
              </a:spcBef>
              <a:spcAft>
                <a:spcPts val="0"/>
              </a:spcAft>
              <a:buClr>
                <a:schemeClr val="lt1"/>
              </a:buClr>
              <a:buSzPts val="1100"/>
              <a:buChar char="○"/>
              <a:defRPr>
                <a:solidFill>
                  <a:schemeClr val="lt1"/>
                </a:solidFill>
              </a:defRPr>
            </a:lvl8pPr>
            <a:lvl9pPr marL="4114800" lvl="8" indent="-298450" algn="ctr">
              <a:spcBef>
                <a:spcPts val="0"/>
              </a:spcBef>
              <a:spcAft>
                <a:spcPts val="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rm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165575" y="235825"/>
            <a:ext cx="5223600" cy="18729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4100" dirty="0">
                <a:solidFill>
                  <a:schemeClr val="bg1"/>
                </a:solidFill>
                <a:latin typeface="Nunito"/>
              </a:rPr>
              <a:t>Rogerian Argument</a:t>
            </a:r>
            <a:endParaRPr lang="en-US" sz="4100">
              <a:solidFill>
                <a:schemeClr val="bg1"/>
              </a:solidFill>
              <a:latin typeface="Nunito"/>
            </a:endParaRPr>
          </a:p>
        </p:txBody>
      </p:sp>
      <p:sp>
        <p:nvSpPr>
          <p:cNvPr id="278" name="Google Shape;278;p13"/>
          <p:cNvSpPr txBox="1"/>
          <p:nvPr/>
        </p:nvSpPr>
        <p:spPr>
          <a:xfrm>
            <a:off x="165575" y="2350100"/>
            <a:ext cx="6729900" cy="2216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200" dirty="0">
                <a:solidFill>
                  <a:schemeClr val="bg1"/>
                </a:solidFill>
                <a:latin typeface="Nunito"/>
                <a:ea typeface="Nunito"/>
                <a:cs typeface="Nunito"/>
                <a:sym typeface="Nunito"/>
              </a:rPr>
              <a:t>“The major barrier to mutual interpersonal communication is our very natural tendency to judge, to evaluate, to approve or disapprove, the statement of the other person or the other group” Carl Rogers, “Communication: Its Blocking and Its Facilitation,” 1951.</a:t>
            </a:r>
            <a:endParaRPr lang="en-US" sz="2200">
              <a:solidFill>
                <a:schemeClr val="bg1"/>
              </a:solidFill>
              <a:latin typeface="Nunito"/>
              <a:ea typeface="Nunito"/>
              <a:cs typeface="Nuni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6A5AF"/>
        </a:solidFill>
        <a:effectLst/>
      </p:bgPr>
    </p:bg>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303800" y="154900"/>
            <a:ext cx="7030500" cy="10254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3800" dirty="0">
                <a:solidFill>
                  <a:schemeClr val="bg1"/>
                </a:solidFill>
                <a:latin typeface="Nunito"/>
              </a:rPr>
              <a:t>Background of Rogers</a:t>
            </a:r>
            <a:endParaRPr lang="en-US" sz="3800">
              <a:solidFill>
                <a:schemeClr val="bg1"/>
              </a:solidFill>
              <a:latin typeface="Nunito"/>
            </a:endParaRPr>
          </a:p>
        </p:txBody>
      </p:sp>
      <p:sp>
        <p:nvSpPr>
          <p:cNvPr id="284" name="Google Shape;284;p14"/>
          <p:cNvSpPr txBox="1">
            <a:spLocks noGrp="1"/>
          </p:cNvSpPr>
          <p:nvPr>
            <p:ph type="body" idx="1"/>
          </p:nvPr>
        </p:nvSpPr>
        <p:spPr>
          <a:xfrm>
            <a:off x="293750" y="1020150"/>
            <a:ext cx="8492400" cy="3957600"/>
          </a:xfrm>
          <a:prstGeom prst="rect">
            <a:avLst/>
          </a:prstGeom>
        </p:spPr>
        <p:txBody>
          <a:bodyPr spcFirstLastPara="1" wrap="square" lIns="91425" tIns="91425" rIns="91425" bIns="91425" anchor="t" anchorCtr="0">
            <a:normAutofit fontScale="92500" lnSpcReduction="10000"/>
          </a:bodyPr>
          <a:lstStyle/>
          <a:p>
            <a:pPr marL="457200" lvl="0" indent="-440055" algn="l" rtl="0">
              <a:spcBef>
                <a:spcPts val="0"/>
              </a:spcBef>
              <a:spcAft>
                <a:spcPts val="0"/>
              </a:spcAft>
              <a:buClr>
                <a:schemeClr val="lt1"/>
              </a:buClr>
              <a:buSzPct val="100000"/>
              <a:buChar char="●"/>
            </a:pPr>
            <a:r>
              <a:rPr lang="en" sz="3600">
                <a:solidFill>
                  <a:schemeClr val="lt1"/>
                </a:solidFill>
              </a:rPr>
              <a:t>a psychologist and a humanist (reason, experience, and evidence are the best ways to learn about the world)</a:t>
            </a:r>
            <a:endParaRPr sz="3600">
              <a:solidFill>
                <a:schemeClr val="lt1"/>
              </a:solidFill>
            </a:endParaRPr>
          </a:p>
          <a:p>
            <a:pPr marL="457200" lvl="0" indent="-440055" algn="l" rtl="0">
              <a:spcBef>
                <a:spcPts val="0"/>
              </a:spcBef>
              <a:spcAft>
                <a:spcPts val="0"/>
              </a:spcAft>
              <a:buClr>
                <a:schemeClr val="lt1"/>
              </a:buClr>
              <a:buSzPct val="100000"/>
              <a:buChar char="●"/>
            </a:pPr>
            <a:r>
              <a:rPr lang="en" sz="3600">
                <a:solidFill>
                  <a:schemeClr val="lt1"/>
                </a:solidFill>
              </a:rPr>
              <a:t>Wanted people to listen and to understand the other side</a:t>
            </a:r>
            <a:endParaRPr sz="3600">
              <a:solidFill>
                <a:schemeClr val="lt1"/>
              </a:solidFill>
            </a:endParaRPr>
          </a:p>
          <a:p>
            <a:pPr marL="457200" lvl="0" indent="-440055" algn="l" rtl="0">
              <a:spcBef>
                <a:spcPts val="0"/>
              </a:spcBef>
              <a:spcAft>
                <a:spcPts val="0"/>
              </a:spcAft>
              <a:buClr>
                <a:schemeClr val="lt1"/>
              </a:buClr>
              <a:buSzPct val="100000"/>
              <a:buChar char="●"/>
            </a:pPr>
            <a:r>
              <a:rPr lang="en" sz="3600">
                <a:solidFill>
                  <a:schemeClr val="lt1"/>
                </a:solidFill>
              </a:rPr>
              <a:t>By understanding, one is able to reduce the “threat” posed by the other side</a:t>
            </a:r>
            <a:endParaRPr sz="36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6A5AF"/>
        </a:solidFill>
        <a:effectLst/>
      </p:bgPr>
    </p:bg>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303800" y="251025"/>
            <a:ext cx="7030500" cy="865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3800" dirty="0">
                <a:solidFill>
                  <a:schemeClr val="bg1"/>
                </a:solidFill>
                <a:latin typeface="Nunito"/>
              </a:rPr>
              <a:t>Format</a:t>
            </a:r>
            <a:endParaRPr lang="en-US" sz="3800">
              <a:solidFill>
                <a:schemeClr val="bg1"/>
              </a:solidFill>
              <a:latin typeface="Nunito"/>
            </a:endParaRPr>
          </a:p>
        </p:txBody>
      </p:sp>
      <p:sp>
        <p:nvSpPr>
          <p:cNvPr id="290" name="Google Shape;290;p15"/>
          <p:cNvSpPr txBox="1">
            <a:spLocks noGrp="1"/>
          </p:cNvSpPr>
          <p:nvPr>
            <p:ph type="body" idx="1"/>
          </p:nvPr>
        </p:nvSpPr>
        <p:spPr>
          <a:xfrm>
            <a:off x="165575" y="891975"/>
            <a:ext cx="8844900" cy="4038000"/>
          </a:xfrm>
          <a:prstGeom prst="rect">
            <a:avLst/>
          </a:prstGeom>
        </p:spPr>
        <p:txBody>
          <a:bodyPr spcFirstLastPara="1" wrap="square" lIns="91425" tIns="91425" rIns="91425" bIns="91425" anchor="t" anchorCtr="0">
            <a:normAutofit lnSpcReduction="10000"/>
          </a:bodyPr>
          <a:lstStyle/>
          <a:p>
            <a:pPr marL="457200" lvl="0" indent="-438150" algn="l" rtl="0">
              <a:spcBef>
                <a:spcPts val="0"/>
              </a:spcBef>
              <a:spcAft>
                <a:spcPts val="0"/>
              </a:spcAft>
              <a:buClr>
                <a:schemeClr val="lt1"/>
              </a:buClr>
              <a:buSzPts val="3300"/>
              <a:buChar char="●"/>
            </a:pPr>
            <a:r>
              <a:rPr lang="en" sz="3300">
                <a:solidFill>
                  <a:schemeClr val="lt1"/>
                </a:solidFill>
              </a:rPr>
              <a:t>Introduce the issue.</a:t>
            </a:r>
            <a:endParaRPr sz="3300">
              <a:solidFill>
                <a:schemeClr val="lt1"/>
              </a:solidFill>
            </a:endParaRPr>
          </a:p>
          <a:p>
            <a:pPr marL="457200" lvl="0" indent="-438150" algn="l" rtl="0">
              <a:spcBef>
                <a:spcPts val="0"/>
              </a:spcBef>
              <a:spcAft>
                <a:spcPts val="0"/>
              </a:spcAft>
              <a:buClr>
                <a:schemeClr val="lt1"/>
              </a:buClr>
              <a:buSzPts val="3300"/>
              <a:buChar char="●"/>
            </a:pPr>
            <a:r>
              <a:rPr lang="en" sz="3300">
                <a:solidFill>
                  <a:schemeClr val="lt1"/>
                </a:solidFill>
              </a:rPr>
              <a:t>Explain the opposing side, proving that the writer understands and is listening to the opposition.</a:t>
            </a:r>
            <a:endParaRPr sz="3300">
              <a:solidFill>
                <a:schemeClr val="lt1"/>
              </a:solidFill>
            </a:endParaRPr>
          </a:p>
          <a:p>
            <a:pPr marL="457200" lvl="0" indent="-438150" algn="l" rtl="0">
              <a:spcBef>
                <a:spcPts val="0"/>
              </a:spcBef>
              <a:spcAft>
                <a:spcPts val="0"/>
              </a:spcAft>
              <a:buClr>
                <a:schemeClr val="lt1"/>
              </a:buClr>
              <a:buSzPts val="3300"/>
              <a:buChar char="●"/>
            </a:pPr>
            <a:r>
              <a:rPr lang="en" sz="3600">
                <a:solidFill>
                  <a:schemeClr val="lt1"/>
                </a:solidFill>
              </a:rPr>
              <a:t>Present your position.</a:t>
            </a:r>
            <a:endParaRPr sz="3600">
              <a:solidFill>
                <a:schemeClr val="lt1"/>
              </a:solidFill>
            </a:endParaRPr>
          </a:p>
          <a:p>
            <a:pPr marL="457200" lvl="0" indent="-438150" algn="l" rtl="0">
              <a:spcBef>
                <a:spcPts val="0"/>
              </a:spcBef>
              <a:spcAft>
                <a:spcPts val="0"/>
              </a:spcAft>
              <a:buClr>
                <a:schemeClr val="lt1"/>
              </a:buClr>
              <a:buSzPts val="3300"/>
              <a:buChar char="●"/>
            </a:pPr>
            <a:r>
              <a:rPr lang="en" sz="3600">
                <a:solidFill>
                  <a:schemeClr val="lt1"/>
                </a:solidFill>
              </a:rPr>
              <a:t>Then, offer a compromise and its benefits (find common ground).</a:t>
            </a:r>
            <a:endParaRPr sz="360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6A5AF"/>
        </a:solidFill>
        <a:effectLst/>
      </p:bgPr>
    </p:bg>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1303800" y="251025"/>
            <a:ext cx="7030500" cy="865200"/>
          </a:xfrm>
          <a:prstGeom prst="rect">
            <a:avLst/>
          </a:prstGeom>
        </p:spPr>
        <p:txBody>
          <a:bodyPr spcFirstLastPara="1" wrap="square" lIns="91425" tIns="91425" rIns="91425" bIns="91425" anchor="t" anchorCtr="0">
            <a:normAutofit/>
          </a:bodyPr>
          <a:lstStyle/>
          <a:p>
            <a:pPr algn="ctr"/>
            <a:r>
              <a:rPr lang="en" sz="3800" dirty="0">
                <a:solidFill>
                  <a:schemeClr val="bg1"/>
                </a:solidFill>
                <a:latin typeface="Nunito"/>
              </a:rPr>
              <a:t>“Things” to Consider </a:t>
            </a:r>
            <a:endParaRPr lang="en-US" sz="3800">
              <a:solidFill>
                <a:schemeClr val="bg1"/>
              </a:solidFill>
              <a:latin typeface="Nunito"/>
            </a:endParaRPr>
          </a:p>
        </p:txBody>
      </p:sp>
      <p:sp>
        <p:nvSpPr>
          <p:cNvPr id="296" name="Google Shape;296;p16"/>
          <p:cNvSpPr txBox="1">
            <a:spLocks noGrp="1"/>
          </p:cNvSpPr>
          <p:nvPr>
            <p:ph type="body" idx="1"/>
          </p:nvPr>
        </p:nvSpPr>
        <p:spPr>
          <a:xfrm>
            <a:off x="165575" y="891975"/>
            <a:ext cx="8844900" cy="4038000"/>
          </a:xfrm>
          <a:prstGeom prst="rect">
            <a:avLst/>
          </a:prstGeom>
        </p:spPr>
        <p:txBody>
          <a:bodyPr spcFirstLastPara="1" wrap="square" lIns="91425" tIns="91425" rIns="91425" bIns="91425" anchor="t" anchorCtr="0">
            <a:normAutofit fontScale="77500" lnSpcReduction="20000"/>
          </a:bodyPr>
          <a:lstStyle/>
          <a:p>
            <a:pPr marL="457200" lvl="0" indent="-405765" algn="l" rtl="0">
              <a:spcBef>
                <a:spcPts val="0"/>
              </a:spcBef>
              <a:spcAft>
                <a:spcPts val="0"/>
              </a:spcAft>
              <a:buClr>
                <a:schemeClr val="lt1"/>
              </a:buClr>
              <a:buSzPct val="100000"/>
              <a:buChar char="●"/>
            </a:pPr>
            <a:r>
              <a:rPr lang="en" sz="3600">
                <a:solidFill>
                  <a:schemeClr val="lt1"/>
                </a:solidFill>
              </a:rPr>
              <a:t>Know the other side just as well as you know your side.</a:t>
            </a:r>
            <a:endParaRPr sz="3600">
              <a:solidFill>
                <a:schemeClr val="lt1"/>
              </a:solidFill>
            </a:endParaRPr>
          </a:p>
          <a:p>
            <a:pPr marL="457200" lvl="0" indent="-405765" algn="l" rtl="0">
              <a:spcBef>
                <a:spcPts val="0"/>
              </a:spcBef>
              <a:spcAft>
                <a:spcPts val="0"/>
              </a:spcAft>
              <a:buClr>
                <a:schemeClr val="lt1"/>
              </a:buClr>
              <a:buSzPct val="100000"/>
              <a:buChar char="●"/>
            </a:pPr>
            <a:r>
              <a:rPr lang="en" sz="3600">
                <a:solidFill>
                  <a:schemeClr val="lt1"/>
                </a:solidFill>
              </a:rPr>
              <a:t>Understand the other side. </a:t>
            </a:r>
            <a:endParaRPr sz="3600">
              <a:solidFill>
                <a:schemeClr val="lt1"/>
              </a:solidFill>
            </a:endParaRPr>
          </a:p>
          <a:p>
            <a:pPr marL="457200" lvl="0" indent="-405765" algn="l" rtl="0">
              <a:spcBef>
                <a:spcPts val="0"/>
              </a:spcBef>
              <a:spcAft>
                <a:spcPts val="0"/>
              </a:spcAft>
              <a:buClr>
                <a:schemeClr val="lt1"/>
              </a:buClr>
              <a:buSzPct val="100000"/>
              <a:buChar char="●"/>
            </a:pPr>
            <a:r>
              <a:rPr lang="en" sz="3600">
                <a:solidFill>
                  <a:schemeClr val="lt1"/>
                </a:solidFill>
              </a:rPr>
              <a:t>Be able to articulate the other side’s point of view or perspective. </a:t>
            </a:r>
            <a:endParaRPr sz="3600">
              <a:solidFill>
                <a:schemeClr val="lt1"/>
              </a:solidFill>
            </a:endParaRPr>
          </a:p>
          <a:p>
            <a:pPr marL="457200" lvl="0" indent="-405765" algn="l" rtl="0">
              <a:spcBef>
                <a:spcPts val="0"/>
              </a:spcBef>
              <a:spcAft>
                <a:spcPts val="0"/>
              </a:spcAft>
              <a:buClr>
                <a:schemeClr val="lt1"/>
              </a:buClr>
              <a:buSzPct val="100000"/>
              <a:buChar char="●"/>
            </a:pPr>
            <a:r>
              <a:rPr lang="en" sz="3600">
                <a:solidFill>
                  <a:schemeClr val="lt1"/>
                </a:solidFill>
              </a:rPr>
              <a:t>Avoid going on the attack! </a:t>
            </a:r>
            <a:endParaRPr sz="3600">
              <a:solidFill>
                <a:schemeClr val="lt1"/>
              </a:solidFill>
            </a:endParaRPr>
          </a:p>
          <a:p>
            <a:pPr marL="457200" lvl="0" indent="-405765" algn="l" rtl="0">
              <a:spcBef>
                <a:spcPts val="0"/>
              </a:spcBef>
              <a:spcAft>
                <a:spcPts val="0"/>
              </a:spcAft>
              <a:buClr>
                <a:schemeClr val="lt1"/>
              </a:buClr>
              <a:buSzPct val="100000"/>
              <a:buChar char="●"/>
            </a:pPr>
            <a:r>
              <a:rPr lang="en" sz="3600">
                <a:solidFill>
                  <a:schemeClr val="lt1"/>
                </a:solidFill>
              </a:rPr>
              <a:t>Remember, you want to meet in the middle. </a:t>
            </a:r>
            <a:endParaRPr sz="3600">
              <a:solidFill>
                <a:schemeClr val="lt1"/>
              </a:solidFill>
            </a:endParaRPr>
          </a:p>
          <a:p>
            <a:pPr marL="457200" lvl="0" indent="-405765" algn="l" rtl="0">
              <a:spcBef>
                <a:spcPts val="0"/>
              </a:spcBef>
              <a:spcAft>
                <a:spcPts val="0"/>
              </a:spcAft>
              <a:buClr>
                <a:schemeClr val="lt1"/>
              </a:buClr>
              <a:buSzPct val="100000"/>
              <a:buChar char="●"/>
            </a:pPr>
            <a:r>
              <a:rPr lang="en" sz="3600">
                <a:solidFill>
                  <a:schemeClr val="lt1"/>
                </a:solidFill>
              </a:rPr>
              <a:t>The goal is to establish common ground. </a:t>
            </a:r>
            <a:endParaRPr sz="3600">
              <a:solidFill>
                <a:schemeClr val="lt1"/>
              </a:solidFill>
            </a:endParaRPr>
          </a:p>
          <a:p>
            <a:pPr marL="457200" lvl="0" indent="-405765" algn="l" rtl="0">
              <a:spcBef>
                <a:spcPts val="0"/>
              </a:spcBef>
              <a:spcAft>
                <a:spcPts val="0"/>
              </a:spcAft>
              <a:buClr>
                <a:schemeClr val="lt1"/>
              </a:buClr>
              <a:buSzPct val="100000"/>
              <a:buChar char="●"/>
            </a:pPr>
            <a:r>
              <a:rPr lang="en" sz="3600">
                <a:solidFill>
                  <a:schemeClr val="lt1"/>
                </a:solidFill>
              </a:rPr>
              <a:t>Are you willing to compromise? </a:t>
            </a:r>
            <a:endParaRPr sz="36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6A5AF"/>
        </a:solidFill>
        <a:effectLst/>
      </p:bgPr>
    </p:bg>
    <p:spTree>
      <p:nvGrpSpPr>
        <p:cNvPr id="1" name="Shape 294"/>
        <p:cNvGrpSpPr/>
        <p:nvPr/>
      </p:nvGrpSpPr>
      <p:grpSpPr>
        <a:xfrm>
          <a:off x="0" y="0"/>
          <a:ext cx="0" cy="0"/>
          <a:chOff x="0" y="0"/>
          <a:chExt cx="0" cy="0"/>
        </a:xfrm>
      </p:grpSpPr>
      <p:sp>
        <p:nvSpPr>
          <p:cNvPr id="6" name="Title 5">
            <a:extLst>
              <a:ext uri="{FF2B5EF4-FFF2-40B4-BE49-F238E27FC236}">
                <a16:creationId xmlns:a16="http://schemas.microsoft.com/office/drawing/2014/main" id="{531A02BE-11F6-171A-036A-8E84BAB136E7}"/>
              </a:ext>
            </a:extLst>
          </p:cNvPr>
          <p:cNvSpPr>
            <a:spLocks noGrp="1"/>
          </p:cNvSpPr>
          <p:nvPr>
            <p:ph type="title"/>
          </p:nvPr>
        </p:nvSpPr>
        <p:spPr/>
        <p:txBody>
          <a:bodyPr>
            <a:normAutofit/>
          </a:bodyPr>
          <a:lstStyle/>
          <a:p>
            <a:r>
              <a:rPr lang="en-US" sz="3800" dirty="0">
                <a:solidFill>
                  <a:schemeClr val="bg1"/>
                </a:solidFill>
                <a:latin typeface="Nunito"/>
              </a:rPr>
              <a:t>Attribution</a:t>
            </a:r>
          </a:p>
        </p:txBody>
      </p:sp>
      <p:sp>
        <p:nvSpPr>
          <p:cNvPr id="296" name="Google Shape;296;p16"/>
          <p:cNvSpPr txBox="1">
            <a:spLocks noGrp="1"/>
          </p:cNvSpPr>
          <p:nvPr>
            <p:ph type="body" idx="1"/>
          </p:nvPr>
        </p:nvSpPr>
        <p:spPr>
          <a:xfrm>
            <a:off x="1303800" y="1514562"/>
            <a:ext cx="7432836" cy="2546172"/>
          </a:xfrm>
          <a:prstGeom prst="rect">
            <a:avLst/>
          </a:prstGeom>
        </p:spPr>
        <p:txBody>
          <a:bodyPr spcFirstLastPara="1" wrap="square" lIns="91425" tIns="91425" rIns="91425" bIns="91425" anchor="t" anchorCtr="0">
            <a:noAutofit/>
          </a:bodyPr>
          <a:lstStyle/>
          <a:p>
            <a:pPr>
              <a:lnSpc>
                <a:spcPct val="114999"/>
              </a:lnSpc>
              <a:buNone/>
            </a:pPr>
            <a:r>
              <a:rPr lang="en-US" sz="2400" dirty="0">
                <a:solidFill>
                  <a:schemeClr val="bg1"/>
                </a:solidFill>
                <a:cs typeface="Arial"/>
              </a:rPr>
              <a:t>Stelly, Kimberly. "Rogerian Argument [Lesson]." </a:t>
            </a:r>
            <a:r>
              <a:rPr lang="en-US" sz="2400" i="1" dirty="0">
                <a:solidFill>
                  <a:schemeClr val="bg1"/>
                </a:solidFill>
                <a:cs typeface="Arial"/>
              </a:rPr>
              <a:t>Strategies, Skills and Models for Student Success in Writing and Reading Comprehension</a:t>
            </a:r>
            <a:r>
              <a:rPr lang="en-US" sz="2400" dirty="0">
                <a:solidFill>
                  <a:schemeClr val="bg1"/>
                </a:solidFill>
                <a:cs typeface="Arial"/>
              </a:rPr>
              <a:t>. College Station: Texas A&amp;M University, 2024. This work is licensed with a Creative Commons Attribution 4.0 International License (</a:t>
            </a:r>
            <a:r>
              <a:rPr lang="en-US" sz="2400" dirty="0">
                <a:solidFill>
                  <a:schemeClr val="bg1"/>
                </a:solidFill>
                <a:cs typeface="Arial"/>
                <a:hlinkClick r:id="rId3">
                  <a:extLst>
                    <a:ext uri="{A12FA001-AC4F-418D-AE19-62706E023703}">
                      <ahyp:hlinkClr xmlns:ahyp="http://schemas.microsoft.com/office/drawing/2018/hyperlinkcolor" val="tx"/>
                    </a:ext>
                  </a:extLst>
                </a:hlinkClick>
              </a:rPr>
              <a:t>CC BY 4.0</a:t>
            </a:r>
            <a:r>
              <a:rPr lang="en-US" sz="2400" dirty="0">
                <a:solidFill>
                  <a:schemeClr val="bg1"/>
                </a:solidFill>
                <a:cs typeface="Arial"/>
              </a:rPr>
              <a:t>)</a:t>
            </a:r>
            <a:endParaRPr lang="en" sz="2400">
              <a:solidFill>
                <a:schemeClr val="bg1"/>
              </a:solidFill>
              <a:cs typeface="Arial"/>
            </a:endParaRPr>
          </a:p>
        </p:txBody>
      </p:sp>
    </p:spTree>
    <p:extLst>
      <p:ext uri="{BB962C8B-B14F-4D97-AF65-F5344CB8AC3E}">
        <p14:creationId xmlns:p14="http://schemas.microsoft.com/office/powerpoint/2010/main" val="2730085733"/>
      </p:ext>
    </p:extLst>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5</Slides>
  <Notes>5</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Momentum</vt:lpstr>
      <vt:lpstr>Rogerian Argument</vt:lpstr>
      <vt:lpstr>Background of Rogers</vt:lpstr>
      <vt:lpstr>Format</vt:lpstr>
      <vt:lpstr>“Things” to Consider </vt:lpstr>
      <vt:lpstr>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Rogerian Argument</dc:title>
  <cp:revision>73</cp:revision>
  <dcterms:modified xsi:type="dcterms:W3CDTF">2024-03-29T16:50:44Z</dcterms:modified>
</cp:coreProperties>
</file>